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12192000" cy="6858000"/>
  <p:notesSz cx="12192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kirina.es" initials="s" lastIdx="1" clrIdx="0"/>
  <p:cmAuthor id="2" name="Михайлова Екатерина Дмитриевна" initials="МЕД" lastIdx="1" clrIdx="1">
    <p:extLst>
      <p:ext uri="{19B8F6BF-5375-455C-9EA6-DF929625EA0E}">
        <p15:presenceInfo xmlns:p15="http://schemas.microsoft.com/office/powerpoint/2012/main" userId="Михайлова Екатерина Дмитриевна"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Microsoft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_____Microsoft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Microsoft_Excel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_____Microsoft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Microsoft_Excel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_____Microsoft_Excel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_____Microsoft_Excel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_____Microsoft_Excel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_____Microsoft_Excel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_____Microsoft_Excel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_____Microsoft_Excel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_____Microsoft_Excel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_____Microsoft_Excel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_____Microsoft_Excel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_____Microsoft_Excel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_____Microsoft_Excel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_____Microsoft_Excel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_____Microsoft_Excel3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Лист1!$B$3</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Лист1!$C$2:$F$2</c:f>
              <c:strCache>
                <c:ptCount val="4"/>
                <c:pt idx="0">
                  <c:v>Неудовлетворительно</c:v>
                </c:pt>
                <c:pt idx="1">
                  <c:v>Удовлетворительно</c:v>
                </c:pt>
                <c:pt idx="2">
                  <c:v>Хорошо</c:v>
                </c:pt>
                <c:pt idx="3">
                  <c:v>Отлично</c:v>
                </c:pt>
              </c:strCache>
            </c:strRef>
          </c:cat>
          <c:val>
            <c:numRef>
              <c:f>Лист1!$C$3:$F$3</c:f>
              <c:numCache>
                <c:formatCode>_-* #,##0.0_р_._-;\-* #,##0.0_р_._-;_-* "-"??_р_._-;_-@_-</c:formatCode>
                <c:ptCount val="4"/>
                <c:pt idx="0">
                  <c:v>92</c:v>
                </c:pt>
                <c:pt idx="1">
                  <c:v>4</c:v>
                </c:pt>
                <c:pt idx="2">
                  <c:v>4</c:v>
                </c:pt>
                <c:pt idx="3" formatCode="0.0">
                  <c:v>0</c:v>
                </c:pt>
              </c:numCache>
            </c:numRef>
          </c:val>
          <c:extLst xmlns:c16r2="http://schemas.microsoft.com/office/drawing/2015/06/chart">
            <c:ext xmlns:c16="http://schemas.microsoft.com/office/drawing/2014/chart" uri="{C3380CC4-5D6E-409C-BE32-E72D297353CC}">
              <c16:uniqueId val="{00000000-1BB0-48F1-944D-A38F2136F18C}"/>
            </c:ext>
          </c:extLst>
        </c:ser>
        <c:dLbls>
          <c:dLblPos val="outEnd"/>
          <c:showLegendKey val="0"/>
          <c:showVal val="1"/>
          <c:showCatName val="0"/>
          <c:showSerName val="0"/>
          <c:showPercent val="0"/>
          <c:showBubbleSize val="0"/>
        </c:dLbls>
        <c:gapWidth val="219"/>
        <c:overlap val="-27"/>
        <c:axId val="121064128"/>
        <c:axId val="163682784"/>
      </c:barChart>
      <c:catAx>
        <c:axId val="121064128"/>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3682784"/>
        <c:crosses val="autoZero"/>
        <c:auto val="1"/>
        <c:lblAlgn val="ctr"/>
        <c:lblOffset val="100"/>
        <c:noMultiLvlLbl val="0"/>
      </c:catAx>
      <c:valAx>
        <c:axId val="16368278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_-* #,##0.0_р_._-;\-* #,##0.0_р_._-;_-* &quot;-&quot;??_р_._-;_-@_-" sourceLinked="1"/>
        <c:majorTickMark val="none"/>
        <c:minorTickMark val="none"/>
        <c:tickLblPos val="nextTo"/>
        <c:crossAx val="121064128"/>
        <c:crosses val="autoZero"/>
        <c:crossBetween val="between"/>
      </c:valAx>
      <c:spPr>
        <a:prstGeom prst="rect">
          <a:avLst/>
        </a:prstGeom>
        <a:noFill/>
        <a:ln>
          <a:noFill/>
        </a:ln>
        <a:effectLst/>
      </c:spPr>
    </c:plotArea>
    <c:plotVisOnly val="1"/>
    <c:dispBlanksAs val="gap"/>
    <c:showDLblsOverMax val="0"/>
  </c:chart>
  <c:spPr>
    <a:xfrm>
      <a:off x="274993" y="2375652"/>
      <a:ext cx="5440008" cy="2576594"/>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75999999999999E-2"/>
          <c:y val="6.9402000000000005E-2"/>
          <c:w val="0.93846700000000005"/>
          <c:h val="0.84177199999999996"/>
        </c:manualLayout>
      </c:layout>
      <c:lineChart>
        <c:grouping val="standard"/>
        <c:varyColors val="0"/>
        <c:ser>
          <c:idx val="0"/>
          <c:order val="0"/>
          <c:tx>
            <c:strRef>
              <c:f>Лист1!$A$9</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1"/>
              <c:tx>
                <c:rich>
                  <a:bodyPr/>
                  <a:lstStyle/>
                  <a:p>
                    <a:fld id="{388AB06B-6BA5-43CE-A6BA-AF313D88B3B2}" type="VALUE">
                      <a:rPr lang="en-US"/>
                      <a:pPr/>
                      <a:t>[ЗНАЧЕНИЕ]</a:t>
                    </a:fld>
                    <a:r>
                      <a:rPr lang="en-US"/>
                      <a:t>,0</a:t>
                    </a:r>
                  </a:p>
                </c:rich>
              </c:tx>
              <c:dLblPos val="t"/>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0-F626-47DC-B603-17BE74CA84BF}"/>
                </c:ext>
                <c:ext xmlns:c15="http://schemas.microsoft.com/office/drawing/2012/chart" uri="{CE6537A1-D6FC-4f65-9D91-7224C49458BB}">
                  <c15:dlblFieldTable/>
                  <c15:showDataLabelsRange val="0"/>
                </c:ext>
              </c:extLst>
            </c:dLbl>
            <c:dLbl>
              <c:idx val="2"/>
              <c:layout>
                <c:manualLayout>
                  <c:x val="-3.2863999999999997E-2"/>
                  <c:y val="5.8298000000000003E-2"/>
                </c:manualLayout>
              </c:layout>
              <c:tx>
                <c:rich>
                  <a:bodyPr/>
                  <a:lstStyle/>
                  <a:p>
                    <a:fld id="{B479469C-B81F-4A16-9DF0-C59D2D6B307D}" type="VALUE">
                      <a:rPr lang="en-US"/>
                      <a:pPr/>
                      <a:t>[ЗНАЧЕНИЕ]</a:t>
                    </a:fld>
                    <a:r>
                      <a:rPr lang="en-US"/>
                      <a:t>,0</a:t>
                    </a:r>
                  </a:p>
                </c:rich>
              </c:tx>
              <c:dLblPos val="r"/>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1-F626-47DC-B603-17BE74CA84BF}"/>
                </c:ext>
                <c:ext xmlns:c15="http://schemas.microsoft.com/office/drawing/2012/chart" uri="{CE6537A1-D6FC-4f65-9D91-7224C49458BB}">
                  <c15:dlblFieldTable/>
                  <c15:showDataLabelsRange val="0"/>
                </c:ext>
              </c:extLst>
            </c:dLbl>
            <c:dLbl>
              <c:idx val="3"/>
              <c:tx>
                <c:rich>
                  <a:bodyPr/>
                  <a:lstStyle/>
                  <a:p>
                    <a:fld id="{6018C3A9-27D8-4F3E-8C20-1E92D549A54C}" type="VALUE">
                      <a:rPr lang="en-US"/>
                      <a:pPr/>
                      <a:t>[ЗНАЧЕНИЕ]</a:t>
                    </a:fld>
                    <a:r>
                      <a:rPr lang="en-US"/>
                      <a:t>,0</a:t>
                    </a:r>
                  </a:p>
                </c:rich>
              </c:tx>
              <c:dLblPos val="t"/>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2-F626-47DC-B603-17BE74CA84BF}"/>
                </c:ext>
                <c:ext xmlns:c15="http://schemas.microsoft.com/office/drawing/2012/chart" uri="{CE6537A1-D6FC-4f65-9D91-7224C49458BB}">
                  <c15:dlblFieldTable/>
                  <c15:showDataLabelsRange val="0"/>
                </c:ext>
              </c:extLst>
            </c:dLbl>
            <c:dLbl>
              <c:idx val="4"/>
              <c:layout>
                <c:manualLayout>
                  <c:x val="-1.2810999999999999E-2"/>
                  <c:y val="3.4502999999999999E-2"/>
                </c:manualLayout>
              </c:layout>
              <c:tx>
                <c:rich>
                  <a:bodyPr/>
                  <a:lstStyle/>
                  <a:p>
                    <a:fld id="{B074FD1C-E842-4E2B-8C6A-D75879EFB172}" type="VALUE">
                      <a:rPr lang="en-US"/>
                      <a:pPr/>
                      <a:t>[ЗНАЧЕНИЕ]</a:t>
                    </a:fld>
                    <a:r>
                      <a:rPr lang="en-US"/>
                      <a:t>,0</a:t>
                    </a:r>
                  </a:p>
                </c:rich>
              </c:tx>
              <c:dLblPos val="r"/>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3-F626-47DC-B603-17BE74CA84BF}"/>
                </c:ext>
                <c:ext xmlns:c15="http://schemas.microsoft.com/office/drawing/2012/chart" uri="{CE6537A1-D6FC-4f65-9D91-7224C49458BB}">
                  <c15:dlblFieldTable/>
                  <c15:showDataLabelsRange val="0"/>
                </c:ext>
              </c:extLst>
            </c:dLbl>
            <c:dLbl>
              <c:idx val="5"/>
              <c:layout>
                <c:manualLayout>
                  <c:x val="-7.1855000000000002E-2"/>
                  <c:y val="-6.5435999999999994E-2"/>
                </c:manualLayout>
              </c:layout>
              <c:tx>
                <c:rich>
                  <a:bodyPr/>
                  <a:lstStyle/>
                  <a:p>
                    <a:fld id="{6A9AC106-D215-4BFE-B52F-5D6536E5186D}" type="VALUE">
                      <a:rPr lang="en-US"/>
                      <a:pPr/>
                      <a:t>[ЗНАЧЕНИЕ]</a:t>
                    </a:fld>
                    <a:r>
                      <a:rPr lang="en-US"/>
                      <a:t>,0</a:t>
                    </a:r>
                  </a:p>
                </c:rich>
              </c:tx>
              <c:dLblPos val="r"/>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4-F626-47DC-B603-17BE74CA84BF}"/>
                </c:ext>
                <c:ext xmlns:c15="http://schemas.microsoft.com/office/drawing/2012/chart" uri="{CE6537A1-D6FC-4f65-9D91-7224C49458BB}">
                  <c15:dlblFieldTable/>
                  <c15:showDataLabelsRange val="0"/>
                </c:ext>
              </c:extLst>
            </c:dLbl>
            <c:dLbl>
              <c:idx val="6"/>
              <c:tx>
                <c:rich>
                  <a:bodyPr/>
                  <a:lstStyle/>
                  <a:p>
                    <a:fld id="{EACB83EA-68C6-4C14-AB4C-144EA3A3347B}" type="VALUE">
                      <a:rPr lang="en-US"/>
                      <a:pPr/>
                      <a:t>[ЗНАЧЕНИЕ]</a:t>
                    </a:fld>
                    <a:r>
                      <a:rPr lang="en-US"/>
                      <a:t>,0</a:t>
                    </a:r>
                  </a:p>
                </c:rich>
              </c:tx>
              <c:dLblPos val="t"/>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5-F626-47DC-B603-17BE74CA84BF}"/>
                </c:ext>
                <c:ext xmlns:c15="http://schemas.microsoft.com/office/drawing/2012/chart" uri="{CE6537A1-D6FC-4f65-9D91-7224C49458BB}">
                  <c15:dlblFieldTable/>
                  <c15:showDataLabelsRange val="0"/>
                </c:ext>
              </c:extLst>
            </c:dLbl>
            <c:dLbl>
              <c:idx val="7"/>
              <c:layout>
                <c:manualLayout>
                  <c:x val="-9.469E-3"/>
                  <c:y val="-8.4473000000000006E-2"/>
                </c:manualLayout>
              </c:layout>
              <c:tx>
                <c:rich>
                  <a:bodyPr/>
                  <a:lstStyle/>
                  <a:p>
                    <a:fld id="{4F61BC3A-484D-4823-A8D7-FFF7DB3384F7}" type="VALUE">
                      <a:rPr lang="en-US"/>
                      <a:pPr/>
                      <a:t>[ЗНАЧЕНИЕ]</a:t>
                    </a:fld>
                    <a:r>
                      <a:rPr lang="en-US"/>
                      <a:t>,0</a:t>
                    </a:r>
                  </a:p>
                </c:rich>
              </c:tx>
              <c:dLblPos val="r"/>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6-F626-47DC-B603-17BE74CA84BF}"/>
                </c:ext>
                <c:ext xmlns:c15="http://schemas.microsoft.com/office/drawing/2012/chart" uri="{CE6537A1-D6FC-4f65-9D91-7224C49458BB}">
                  <c15:dlblFieldTable/>
                  <c15:showDataLabelsRange val="0"/>
                </c:ext>
              </c:extLst>
            </c:dLbl>
            <c:dLbl>
              <c:idx val="8"/>
              <c:layout>
                <c:manualLayout>
                  <c:x val="-6.6283999999999996E-2"/>
                  <c:y val="-1.3087E-2"/>
                </c:manualLayout>
              </c:layout>
              <c:tx>
                <c:rich>
                  <a:bodyPr/>
                  <a:lstStyle/>
                  <a:p>
                    <a:fld id="{640AB7EE-E9E8-44C4-967A-C9B6F3F99C2D}" type="VALUE">
                      <a:rPr lang="en-US"/>
                      <a:pPr/>
                      <a:t>[ЗНАЧЕНИЕ]</a:t>
                    </a:fld>
                    <a:r>
                      <a:rPr lang="en-US"/>
                      <a:t>,0</a:t>
                    </a:r>
                  </a:p>
                </c:rich>
              </c:tx>
              <c:dLblPos val="r"/>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7-F626-47DC-B603-17BE74CA84BF}"/>
                </c:ext>
                <c:ext xmlns:c15="http://schemas.microsoft.com/office/drawing/2012/chart" uri="{CE6537A1-D6FC-4f65-9D91-7224C49458BB}">
                  <c15:dlblFieldTable/>
                  <c15:showDataLabelsRange val="0"/>
                </c:ext>
              </c:extLst>
            </c:dLbl>
            <c:dLbl>
              <c:idx val="9"/>
              <c:tx>
                <c:rich>
                  <a:bodyPr/>
                  <a:lstStyle/>
                  <a:p>
                    <a:fld id="{69146F77-8491-4769-9267-EB9464741F98}" type="VALUE">
                      <a:rPr lang="en-US"/>
                      <a:pPr/>
                      <a:t>[ЗНАЧЕНИЕ]</a:t>
                    </a:fld>
                    <a:r>
                      <a:rPr lang="en-US"/>
                      <a:t>,0</a:t>
                    </a:r>
                  </a:p>
                </c:rich>
              </c:tx>
              <c:dLblPos val="t"/>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8-F626-47DC-B603-17BE74CA84BF}"/>
                </c:ext>
                <c:ext xmlns:c15="http://schemas.microsoft.com/office/drawing/2012/chart" uri="{CE6537A1-D6FC-4f65-9D91-7224C49458BB}">
                  <c15:dlblFieldTable/>
                  <c15:showDataLabelsRange val="0"/>
                </c:ext>
              </c:extLst>
            </c:dLbl>
            <c:dLbl>
              <c:idx val="10"/>
              <c:layout>
                <c:manualLayout>
                  <c:x val="-1.7267000000000001E-2"/>
                  <c:y val="-7.9713999999999993E-2"/>
                </c:manualLayout>
              </c:layout>
              <c:tx>
                <c:rich>
                  <a:bodyPr/>
                  <a:lstStyle/>
                  <a:p>
                    <a:fld id="{603D590E-C1B8-4EA2-B7B4-7C95B883504D}" type="VALUE">
                      <a:rPr lang="en-US"/>
                      <a:pPr/>
                      <a:t>[ЗНАЧЕНИЕ]</a:t>
                    </a:fld>
                    <a:r>
                      <a:rPr lang="en-US"/>
                      <a:t>,0</a:t>
                    </a:r>
                  </a:p>
                </c:rich>
              </c:tx>
              <c:dLblPos val="r"/>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9-F626-47DC-B603-17BE74CA84BF}"/>
                </c:ext>
                <c:ext xmlns:c15="http://schemas.microsoft.com/office/drawing/2012/chart" uri="{CE6537A1-D6FC-4f65-9D91-7224C49458BB}">
                  <c15:dlblFieldTable/>
                  <c15:showDataLabelsRange val="0"/>
                </c:ext>
              </c:extLst>
            </c:dLbl>
            <c:dLbl>
              <c:idx val="18"/>
              <c:tx>
                <c:rich>
                  <a:bodyPr/>
                  <a:lstStyle/>
                  <a:p>
                    <a:fld id="{06D4EAD1-159C-437B-83D7-9F9EE0252DBA}" type="VALUE">
                      <a:rPr lang="en-US"/>
                      <a:pPr/>
                      <a:t>[ЗНАЧЕНИЕ]</a:t>
                    </a:fld>
                    <a:r>
                      <a:rPr lang="en-US"/>
                      <a:t>,0</a:t>
                    </a:r>
                  </a:p>
                </c:rich>
              </c:tx>
              <c:dLblPos val="t"/>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A-F626-47DC-B603-17BE74CA84BF}"/>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Лист1!$B$8:$AB$8</c:f>
              <c:numCache>
                <c:formatCode>General</c:formatCode>
                <c:ptCount val="2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numCache>
            </c:numRef>
          </c:cat>
          <c:val>
            <c:numRef>
              <c:f>Лист1!$B$9:$AB$9</c:f>
              <c:numCache>
                <c:formatCode>General</c:formatCode>
                <c:ptCount val="27"/>
                <c:pt idx="0">
                  <c:v>0</c:v>
                </c:pt>
                <c:pt idx="1">
                  <c:v>4</c:v>
                </c:pt>
                <c:pt idx="2">
                  <c:v>4</c:v>
                </c:pt>
                <c:pt idx="3">
                  <c:v>4</c:v>
                </c:pt>
                <c:pt idx="4">
                  <c:v>4</c:v>
                </c:pt>
                <c:pt idx="5">
                  <c:v>12</c:v>
                </c:pt>
                <c:pt idx="6">
                  <c:v>32</c:v>
                </c:pt>
                <c:pt idx="7">
                  <c:v>16</c:v>
                </c:pt>
                <c:pt idx="8">
                  <c:v>4</c:v>
                </c:pt>
                <c:pt idx="9">
                  <c:v>12</c:v>
                </c:pt>
                <c:pt idx="10">
                  <c:v>4</c:v>
                </c:pt>
                <c:pt idx="11">
                  <c:v>0</c:v>
                </c:pt>
                <c:pt idx="12">
                  <c:v>0</c:v>
                </c:pt>
                <c:pt idx="13">
                  <c:v>0</c:v>
                </c:pt>
                <c:pt idx="14">
                  <c:v>0</c:v>
                </c:pt>
                <c:pt idx="15">
                  <c:v>0</c:v>
                </c:pt>
                <c:pt idx="16">
                  <c:v>0</c:v>
                </c:pt>
                <c:pt idx="17">
                  <c:v>0</c:v>
                </c:pt>
                <c:pt idx="18">
                  <c:v>4</c:v>
                </c:pt>
                <c:pt idx="19">
                  <c:v>0</c:v>
                </c:pt>
                <c:pt idx="20">
                  <c:v>0</c:v>
                </c:pt>
                <c:pt idx="21">
                  <c:v>0</c:v>
                </c:pt>
                <c:pt idx="22">
                  <c:v>0</c:v>
                </c:pt>
                <c:pt idx="23">
                  <c:v>0</c:v>
                </c:pt>
                <c:pt idx="24">
                  <c:v>0</c:v>
                </c:pt>
                <c:pt idx="25">
                  <c:v>0</c:v>
                </c:pt>
                <c:pt idx="26">
                  <c:v>0</c:v>
                </c:pt>
              </c:numCache>
            </c:numRef>
          </c:val>
          <c:smooth val="0"/>
          <c:extLst xmlns:c16r2="http://schemas.microsoft.com/office/drawing/2015/06/chart">
            <c:ext xmlns:c16="http://schemas.microsoft.com/office/drawing/2014/chart" uri="{C3380CC4-5D6E-409C-BE32-E72D297353CC}">
              <c16:uniqueId val="{0000000B-F626-47DC-B603-17BE74CA84BF}"/>
            </c:ext>
          </c:extLst>
        </c:ser>
        <c:dLbls>
          <c:dLblPos val="t"/>
          <c:showLegendKey val="0"/>
          <c:showVal val="1"/>
          <c:showCatName val="0"/>
          <c:showSerName val="0"/>
          <c:showPercent val="0"/>
          <c:showBubbleSize val="0"/>
        </c:dLbls>
        <c:marker val="1"/>
        <c:smooth val="0"/>
        <c:axId val="163685024"/>
        <c:axId val="163685584"/>
      </c:lineChart>
      <c:catAx>
        <c:axId val="163685024"/>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3685584"/>
        <c:crosses val="autoZero"/>
        <c:auto val="1"/>
        <c:lblAlgn val="ctr"/>
        <c:lblOffset val="100"/>
        <c:noMultiLvlLbl val="0"/>
      </c:catAx>
      <c:valAx>
        <c:axId val="16368558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3685024"/>
        <c:crosses val="autoZero"/>
        <c:crossBetween val="between"/>
      </c:valAx>
      <c:spPr>
        <a:prstGeom prst="rect">
          <a:avLst/>
        </a:prstGeom>
        <a:noFill/>
        <a:ln>
          <a:noFill/>
        </a:ln>
        <a:effectLst/>
      </c:spPr>
    </c:plotArea>
    <c:plotVisOnly val="1"/>
    <c:dispBlanksAs val="gap"/>
    <c:showDLblsOverMax val="0"/>
  </c:chart>
  <c:spPr>
    <a:xfrm>
      <a:off x="6189382" y="3467477"/>
      <a:ext cx="5700055" cy="2668619"/>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744000000000003E-2"/>
          <c:y val="3.6864000000000001E-2"/>
          <c:w val="0.93840599999999996"/>
          <c:h val="0.84241500000000002"/>
        </c:manualLayout>
      </c:layout>
      <c:lineChart>
        <c:grouping val="standard"/>
        <c:varyColors val="0"/>
        <c:ser>
          <c:idx val="0"/>
          <c:order val="0"/>
          <c:tx>
            <c:strRef>
              <c:f>Лист1!$A$19</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2"/>
              <c:layout>
                <c:manualLayout>
                  <c:x val="-4.1577000000000003E-2"/>
                  <c:y val="4.2624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381-46CE-8B75-EF1AA18D8244}"/>
                </c:ext>
                <c:ext xmlns:c15="http://schemas.microsoft.com/office/drawing/2012/chart" uri="{CE6537A1-D6FC-4f65-9D91-7224C49458BB}"/>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endParaRPr lang="ru-RU"/>
                </a:p>
              </c:tx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381-46CE-8B75-EF1AA18D8244}"/>
                </c:ext>
                <c:ext xmlns:c15="http://schemas.microsoft.com/office/drawing/2012/chart" uri="{CE6537A1-D6FC-4f65-9D91-7224C49458BB}">
                  <c15:spPr xmlns:c15="http://schemas.microsoft.com/office/drawing/2012/chart">
                    <a:prstGeom prst="rect">
                      <a:avLst/>
                    </a:prstGeom>
                  </c15:spPr>
                </c:ext>
              </c:extLst>
            </c:dLbl>
            <c:dLbl>
              <c:idx val="4"/>
              <c:layout>
                <c:manualLayout>
                  <c:x val="-8.1347000000000003E-2"/>
                  <c:y val="-8.064E-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E381-46CE-8B75-EF1AA18D8244}"/>
                </c:ext>
                <c:ext xmlns:c15="http://schemas.microsoft.com/office/drawing/2012/chart" uri="{CE6537A1-D6FC-4f65-9D91-7224C49458BB}"/>
              </c:extLst>
            </c:dLbl>
            <c:dLbl>
              <c:idx val="5"/>
              <c:layout>
                <c:manualLayout>
                  <c:x val="-4.2782000000000001E-2"/>
                  <c:y val="-9.100800000000000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381-46CE-8B75-EF1AA18D8244}"/>
                </c:ext>
                <c:ext xmlns:c15="http://schemas.microsoft.com/office/drawing/2012/chart" uri="{CE6537A1-D6FC-4f65-9D91-7224C49458BB}"/>
              </c:extLst>
            </c:dLbl>
            <c:dLbl>
              <c:idx val="7"/>
              <c:layout>
                <c:manualLayout>
                  <c:x val="-6.4475000000000005E-2"/>
                  <c:y val="-8.064E-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381-46CE-8B75-EF1AA18D8244}"/>
                </c:ext>
                <c:ext xmlns:c15="http://schemas.microsoft.com/office/drawing/2012/chart" uri="{CE6537A1-D6FC-4f65-9D91-7224C49458BB}"/>
              </c:extLst>
            </c:dLbl>
            <c:dLbl>
              <c:idx val="8"/>
              <c:layout>
                <c:manualLayout>
                  <c:x val="-6.3270000000000007E-2"/>
                  <c:y val="-5.875199999999999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E381-46CE-8B75-EF1AA18D8244}"/>
                </c:ext>
                <c:ext xmlns:c15="http://schemas.microsoft.com/office/drawing/2012/chart" uri="{CE6537A1-D6FC-4f65-9D91-7224C49458BB}"/>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endParaRPr lang="ru-RU"/>
                </a:p>
              </c:tx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E381-46CE-8B75-EF1AA18D8244}"/>
                </c:ext>
                <c:ext xmlns:c15="http://schemas.microsoft.com/office/drawing/2012/chart" uri="{CE6537A1-D6FC-4f65-9D91-7224C49458BB}">
                  <c15:spPr xmlns:c15="http://schemas.microsoft.com/office/drawing/2012/chart">
                    <a:prstGeom prst="rect">
                      <a:avLst/>
                    </a:prstGeom>
                  </c15:spPr>
                </c:ext>
              </c:extLst>
            </c:dLbl>
            <c:dLbl>
              <c:idx val="10"/>
              <c:layout>
                <c:manualLayout>
                  <c:x val="-5.6038999999999999E-2"/>
                  <c:y val="3.8016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381-46CE-8B75-EF1AA18D8244}"/>
                </c:ext>
                <c:ext xmlns:c15="http://schemas.microsoft.com/office/drawing/2012/chart" uri="{CE6537A1-D6FC-4f65-9D91-7224C49458BB}"/>
              </c:extLst>
            </c:dLbl>
            <c:dLbl>
              <c:idx val="11"/>
              <c:layout>
                <c:manualLayout>
                  <c:x val="-4.3986999999999998E-2"/>
                  <c:y val="5.1839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E381-46CE-8B75-EF1AA18D8244}"/>
                </c:ext>
                <c:ext xmlns:c15="http://schemas.microsoft.com/office/drawing/2012/chart" uri="{CE6537A1-D6FC-4f65-9D91-7224C49458BB}"/>
              </c:extLst>
            </c:dLbl>
            <c:dLbl>
              <c:idx val="12"/>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endParaRPr lang="ru-RU"/>
                </a:p>
              </c:tx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E381-46CE-8B75-EF1AA18D8244}"/>
                </c:ext>
                <c:ext xmlns:c15="http://schemas.microsoft.com/office/drawing/2012/chart" uri="{CE6537A1-D6FC-4f65-9D91-7224C49458BB}">
                  <c15:spPr xmlns:c15="http://schemas.microsoft.com/office/drawing/2012/chart">
                    <a:prstGeom prst="rect">
                      <a:avLst/>
                    </a:prstGeom>
                  </c15:spPr>
                </c:ext>
              </c:extLst>
            </c:dLbl>
            <c:dLbl>
              <c:idx val="13"/>
              <c:layout>
                <c:manualLayout>
                  <c:x val="-4.6398000000000002E-2"/>
                  <c:y val="4.7232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E381-46CE-8B75-EF1AA18D8244}"/>
                </c:ext>
                <c:ext xmlns:c15="http://schemas.microsoft.com/office/drawing/2012/chart" uri="{CE6537A1-D6FC-4f65-9D91-7224C49458BB}"/>
              </c:extLst>
            </c:dLbl>
            <c:dLbl>
              <c:idx val="17"/>
              <c:layout>
                <c:manualLayout>
                  <c:x val="-3.7962000000000003E-2"/>
                  <c:y val="3.340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E381-46CE-8B75-EF1AA18D8244}"/>
                </c:ext>
                <c:ext xmlns:c15="http://schemas.microsoft.com/office/drawing/2012/chart" uri="{CE6537A1-D6FC-4f65-9D91-7224C49458BB}"/>
              </c:extLst>
            </c:dLbl>
            <c:dLbl>
              <c:idx val="19"/>
              <c:layout>
                <c:manualLayout>
                  <c:x val="-6.6280000000000002E-3"/>
                  <c:y val="3.8016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E381-46CE-8B75-EF1AA18D824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Лист1!$B$18:$V$18</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numCache>
            </c:numRef>
          </c:cat>
          <c:val>
            <c:numRef>
              <c:f>Лист1!$B$19:$V$19</c:f>
              <c:numCache>
                <c:formatCode>0.0</c:formatCode>
                <c:ptCount val="21"/>
                <c:pt idx="0">
                  <c:v>40</c:v>
                </c:pt>
                <c:pt idx="1">
                  <c:v>36</c:v>
                </c:pt>
                <c:pt idx="2">
                  <c:v>32</c:v>
                </c:pt>
                <c:pt idx="3">
                  <c:v>68</c:v>
                </c:pt>
                <c:pt idx="4">
                  <c:v>8.8000000000000007</c:v>
                </c:pt>
                <c:pt idx="5">
                  <c:v>8</c:v>
                </c:pt>
                <c:pt idx="6">
                  <c:v>28</c:v>
                </c:pt>
                <c:pt idx="7">
                  <c:v>4</c:v>
                </c:pt>
                <c:pt idx="8">
                  <c:v>16</c:v>
                </c:pt>
                <c:pt idx="9">
                  <c:v>80</c:v>
                </c:pt>
                <c:pt idx="10">
                  <c:v>20</c:v>
                </c:pt>
                <c:pt idx="11">
                  <c:v>20</c:v>
                </c:pt>
                <c:pt idx="12">
                  <c:v>62</c:v>
                </c:pt>
                <c:pt idx="13">
                  <c:v>20</c:v>
                </c:pt>
                <c:pt idx="14">
                  <c:v>28</c:v>
                </c:pt>
                <c:pt idx="15">
                  <c:v>20</c:v>
                </c:pt>
                <c:pt idx="16">
                  <c:v>8</c:v>
                </c:pt>
                <c:pt idx="17">
                  <c:v>8</c:v>
                </c:pt>
                <c:pt idx="18">
                  <c:v>12</c:v>
                </c:pt>
                <c:pt idx="19">
                  <c:v>8</c:v>
                </c:pt>
                <c:pt idx="20">
                  <c:v>32</c:v>
                </c:pt>
              </c:numCache>
            </c:numRef>
          </c:val>
          <c:smooth val="0"/>
          <c:extLst xmlns:c16r2="http://schemas.microsoft.com/office/drawing/2015/06/chart">
            <c:ext xmlns:c16="http://schemas.microsoft.com/office/drawing/2014/chart" uri="{C3380CC4-5D6E-409C-BE32-E72D297353CC}">
              <c16:uniqueId val="{0000000D-E381-46CE-8B75-EF1AA18D8244}"/>
            </c:ext>
          </c:extLst>
        </c:ser>
        <c:dLbls>
          <c:dLblPos val="t"/>
          <c:showLegendKey val="0"/>
          <c:showVal val="1"/>
          <c:showCatName val="0"/>
          <c:showSerName val="0"/>
          <c:showPercent val="0"/>
          <c:showBubbleSize val="0"/>
        </c:dLbls>
        <c:marker val="1"/>
        <c:smooth val="0"/>
        <c:axId val="163687824"/>
        <c:axId val="163688384"/>
      </c:lineChart>
      <c:catAx>
        <c:axId val="163687824"/>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3688384"/>
        <c:crosses val="autoZero"/>
        <c:auto val="1"/>
        <c:lblAlgn val="ctr"/>
        <c:lblOffset val="100"/>
        <c:noMultiLvlLbl val="0"/>
      </c:catAx>
      <c:valAx>
        <c:axId val="16368838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63687824"/>
        <c:crosses val="autoZero"/>
        <c:crossBetween val="between"/>
      </c:valAx>
      <c:spPr>
        <a:prstGeom prst="rect">
          <a:avLst/>
        </a:prstGeom>
        <a:noFill/>
        <a:ln>
          <a:noFill/>
        </a:ln>
        <a:effectLst/>
      </c:spPr>
    </c:plotArea>
    <c:plotVisOnly val="1"/>
    <c:dispBlanksAs val="gap"/>
    <c:showDLblsOverMax val="0"/>
  </c:chart>
  <c:spPr>
    <a:xfrm>
      <a:off x="443620" y="2414187"/>
      <a:ext cx="5269117" cy="2756087"/>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Лист1!$A$25</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Лист1!$B$24:$E$24</c:f>
              <c:strCache>
                <c:ptCount val="4"/>
                <c:pt idx="0">
                  <c:v>Неудовлетворительно</c:v>
                </c:pt>
                <c:pt idx="1">
                  <c:v>Удовлетворительно</c:v>
                </c:pt>
                <c:pt idx="2">
                  <c:v>Хорошо</c:v>
                </c:pt>
                <c:pt idx="3">
                  <c:v>Отлично</c:v>
                </c:pt>
              </c:strCache>
            </c:strRef>
          </c:cat>
          <c:val>
            <c:numRef>
              <c:f>Лист1!$B$25:$E$25</c:f>
              <c:numCache>
                <c:formatCode>0.0</c:formatCode>
                <c:ptCount val="4"/>
                <c:pt idx="0">
                  <c:v>18.23</c:v>
                </c:pt>
                <c:pt idx="1">
                  <c:v>61.98</c:v>
                </c:pt>
                <c:pt idx="2">
                  <c:v>19.27</c:v>
                </c:pt>
                <c:pt idx="3">
                  <c:v>0.52</c:v>
                </c:pt>
              </c:numCache>
            </c:numRef>
          </c:val>
          <c:extLst xmlns:c16r2="http://schemas.microsoft.com/office/drawing/2015/06/chart">
            <c:ext xmlns:c16="http://schemas.microsoft.com/office/drawing/2014/chart" uri="{C3380CC4-5D6E-409C-BE32-E72D297353CC}">
              <c16:uniqueId val="{00000000-8C6C-4C30-A3EC-9DE66014D927}"/>
            </c:ext>
          </c:extLst>
        </c:ser>
        <c:dLbls>
          <c:dLblPos val="outEnd"/>
          <c:showLegendKey val="0"/>
          <c:showVal val="1"/>
          <c:showCatName val="0"/>
          <c:showSerName val="0"/>
          <c:showPercent val="0"/>
          <c:showBubbleSize val="0"/>
        </c:dLbls>
        <c:gapWidth val="219"/>
        <c:overlap val="-27"/>
        <c:axId val="163658800"/>
        <c:axId val="163659360"/>
      </c:barChart>
      <c:catAx>
        <c:axId val="163658800"/>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3659360"/>
        <c:crosses val="autoZero"/>
        <c:auto val="1"/>
        <c:lblAlgn val="ctr"/>
        <c:lblOffset val="100"/>
        <c:noMultiLvlLbl val="0"/>
      </c:catAx>
      <c:valAx>
        <c:axId val="163659360"/>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63658800"/>
        <c:crosses val="autoZero"/>
        <c:crossBetween val="between"/>
      </c:valAx>
      <c:spPr>
        <a:prstGeom prst="rect">
          <a:avLst/>
        </a:prstGeom>
        <a:noFill/>
        <a:ln>
          <a:noFill/>
        </a:ln>
        <a:effectLst/>
      </c:spPr>
    </c:plotArea>
    <c:plotVisOnly val="1"/>
    <c:dispBlanksAs val="gap"/>
    <c:showDLblsOverMax val="0"/>
  </c:chart>
  <c:spPr>
    <a:xfrm>
      <a:off x="274992" y="2375652"/>
      <a:ext cx="5440008" cy="2567540"/>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533999999999999E-2"/>
          <c:y val="3.7013999999999998E-2"/>
          <c:w val="0.93840599999999996"/>
          <c:h val="0.84177199999999996"/>
        </c:manualLayout>
      </c:layout>
      <c:lineChart>
        <c:grouping val="standard"/>
        <c:varyColors val="0"/>
        <c:ser>
          <c:idx val="0"/>
          <c:order val="0"/>
          <c:tx>
            <c:strRef>
              <c:f>Лист1!$A$34</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3"/>
              <c:layout>
                <c:manualLayout>
                  <c:x val="-6.3140000000000002E-3"/>
                  <c:y val="3.8170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0C4E-4DD5-A5C3-00F4ECE89E91}"/>
                </c:ext>
                <c:ext xmlns:c15="http://schemas.microsoft.com/office/drawing/2012/chart" uri="{CE6537A1-D6FC-4f65-9D91-7224C49458BB}"/>
              </c:extLst>
            </c:dLbl>
            <c:dLbl>
              <c:idx val="6"/>
              <c:layout>
                <c:manualLayout>
                  <c:x val="-3.6159999999999998E-2"/>
                  <c:y val="6.593200000000000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0C4E-4DD5-A5C3-00F4ECE89E91}"/>
                </c:ext>
                <c:ext xmlns:c15="http://schemas.microsoft.com/office/drawing/2012/chart" uri="{CE6537A1-D6FC-4f65-9D91-7224C49458BB}"/>
              </c:extLst>
            </c:dLbl>
            <c:dLbl>
              <c:idx val="9"/>
              <c:layout>
                <c:manualLayout>
                  <c:x val="-4.5343000000000001E-2"/>
                  <c:y val="4.2798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0C4E-4DD5-A5C3-00F4ECE89E91}"/>
                </c:ext>
                <c:ext xmlns:c15="http://schemas.microsoft.com/office/drawing/2012/chart" uri="{CE6537A1-D6FC-4f65-9D91-7224C49458BB}"/>
              </c:extLst>
            </c:dLbl>
            <c:dLbl>
              <c:idx val="11"/>
              <c:layout>
                <c:manualLayout>
                  <c:x val="-7.0597999999999994E-2"/>
                  <c:y val="2.429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0C4E-4DD5-A5C3-00F4ECE89E91}"/>
                </c:ext>
                <c:ext xmlns:c15="http://schemas.microsoft.com/office/drawing/2012/chart" uri="{CE6537A1-D6FC-4f65-9D91-7224C49458BB}"/>
              </c:extLst>
            </c:dLbl>
            <c:dLbl>
              <c:idx val="13"/>
              <c:layout>
                <c:manualLayout>
                  <c:x val="-7.2894E-2"/>
                  <c:y val="-1.272399999999999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0C4E-4DD5-A5C3-00F4ECE89E9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Лист1!$B$33:$Q$33</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cat>
          <c:val>
            <c:numRef>
              <c:f>Лист1!$B$34:$Q$34</c:f>
              <c:numCache>
                <c:formatCode>General</c:formatCode>
                <c:ptCount val="16"/>
                <c:pt idx="0">
                  <c:v>2.1</c:v>
                </c:pt>
                <c:pt idx="1">
                  <c:v>1</c:v>
                </c:pt>
                <c:pt idx="2">
                  <c:v>2.1</c:v>
                </c:pt>
                <c:pt idx="3">
                  <c:v>3.6</c:v>
                </c:pt>
                <c:pt idx="4">
                  <c:v>9.4</c:v>
                </c:pt>
                <c:pt idx="5">
                  <c:v>9.9</c:v>
                </c:pt>
                <c:pt idx="6">
                  <c:v>7.8</c:v>
                </c:pt>
                <c:pt idx="7">
                  <c:v>16.100000000000001</c:v>
                </c:pt>
                <c:pt idx="8">
                  <c:v>18.2</c:v>
                </c:pt>
                <c:pt idx="9">
                  <c:v>9.9</c:v>
                </c:pt>
                <c:pt idx="10">
                  <c:v>10.9</c:v>
                </c:pt>
                <c:pt idx="11">
                  <c:v>2.6</c:v>
                </c:pt>
                <c:pt idx="12">
                  <c:v>5.7</c:v>
                </c:pt>
                <c:pt idx="13">
                  <c:v>0.5</c:v>
                </c:pt>
                <c:pt idx="14">
                  <c:v>0</c:v>
                </c:pt>
                <c:pt idx="15">
                  <c:v>0</c:v>
                </c:pt>
              </c:numCache>
            </c:numRef>
          </c:val>
          <c:smooth val="0"/>
          <c:extLst xmlns:c16r2="http://schemas.microsoft.com/office/drawing/2015/06/chart">
            <c:ext xmlns:c16="http://schemas.microsoft.com/office/drawing/2014/chart" uri="{C3380CC4-5D6E-409C-BE32-E72D297353CC}">
              <c16:uniqueId val="{00000005-0C4E-4DD5-A5C3-00F4ECE89E91}"/>
            </c:ext>
          </c:extLst>
        </c:ser>
        <c:dLbls>
          <c:dLblPos val="t"/>
          <c:showLegendKey val="0"/>
          <c:showVal val="1"/>
          <c:showCatName val="0"/>
          <c:showSerName val="0"/>
          <c:showPercent val="0"/>
          <c:showBubbleSize val="0"/>
        </c:dLbls>
        <c:marker val="1"/>
        <c:smooth val="0"/>
        <c:axId val="163661600"/>
        <c:axId val="163662160"/>
      </c:lineChart>
      <c:catAx>
        <c:axId val="163661600"/>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3662160"/>
        <c:crosses val="autoZero"/>
        <c:auto val="1"/>
        <c:lblAlgn val="ctr"/>
        <c:lblOffset val="100"/>
        <c:noMultiLvlLbl val="0"/>
      </c:catAx>
      <c:valAx>
        <c:axId val="163662160"/>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3661600"/>
        <c:crosses val="autoZero"/>
        <c:crossBetween val="between"/>
      </c:valAx>
      <c:spPr>
        <a:prstGeom prst="rect">
          <a:avLst/>
        </a:prstGeom>
        <a:noFill/>
        <a:ln>
          <a:noFill/>
        </a:ln>
        <a:effectLst/>
      </c:spPr>
    </c:plotArea>
    <c:plotVisOnly val="1"/>
    <c:dispBlanksAs val="gap"/>
    <c:showDLblsOverMax val="0"/>
  </c:chart>
  <c:spPr>
    <a:xfrm>
      <a:off x="6283105" y="3545203"/>
      <a:ext cx="5531667" cy="2744881"/>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237000000000002E-2"/>
          <c:y val="0.10680099999999999"/>
          <c:w val="0.94782999999999995"/>
          <c:h val="0.74877300000000002"/>
        </c:manualLayout>
      </c:layout>
      <c:lineChart>
        <c:grouping val="standard"/>
        <c:varyColors val="0"/>
        <c:ser>
          <c:idx val="0"/>
          <c:order val="0"/>
          <c:tx>
            <c:strRef>
              <c:f>Лист1!$A$40</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bevel/>
              </a:ln>
              <a:effectLst/>
            </c:spPr>
          </c:marker>
          <c:dLbls>
            <c:dLbl>
              <c:idx val="0"/>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82,8</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4F3-4947-B598-8329FC50B8D1}"/>
                </c:ext>
                <c:ext xmlns:c15="http://schemas.microsoft.com/office/drawing/2012/chart" uri="{CE6537A1-D6FC-4f65-9D91-7224C49458BB}">
                  <c15:spPr xmlns:c15="http://schemas.microsoft.com/office/drawing/2012/chart">
                    <a:prstGeom prst="rect">
                      <a:avLst/>
                    </a:prstGeom>
                  </c15:spPr>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endParaRPr lang="ru-RU"/>
                </a:p>
              </c:tx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4F3-4947-B598-8329FC50B8D1}"/>
                </c:ext>
                <c:ext xmlns:c15="http://schemas.microsoft.com/office/drawing/2012/chart" uri="{CE6537A1-D6FC-4f65-9D91-7224C49458BB}">
                  <c15:spPr xmlns:c15="http://schemas.microsoft.com/office/drawing/2012/chart">
                    <a:prstGeom prst="rect">
                      <a:avLst/>
                    </a:prstGeom>
                  </c15:spPr>
                </c:ext>
              </c:extLst>
            </c:dLbl>
            <c:dLbl>
              <c:idx val="2"/>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80,7</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4F3-4947-B598-8329FC50B8D1}"/>
                </c:ext>
                <c:ext xmlns:c15="http://schemas.microsoft.com/office/drawing/2012/chart" uri="{CE6537A1-D6FC-4f65-9D91-7224C49458BB}">
                  <c15:spPr xmlns:c15="http://schemas.microsoft.com/office/drawing/2012/chart">
                    <a:prstGeom prst="rect">
                      <a:avLst/>
                    </a:prstGeom>
                  </c15:spPr>
                </c:ext>
              </c:extLst>
            </c:dLbl>
            <c:dLbl>
              <c:idx val="3"/>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79,7</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4F3-4947-B598-8329FC50B8D1}"/>
                </c:ext>
                <c:ext xmlns:c15="http://schemas.microsoft.com/office/drawing/2012/chart" uri="{CE6537A1-D6FC-4f65-9D91-7224C49458BB}">
                  <c15:spPr xmlns:c15="http://schemas.microsoft.com/office/drawing/2012/chart">
                    <a:prstGeom prst="rect">
                      <a:avLst/>
                    </a:prstGeom>
                  </c15:spPr>
                </c:ext>
              </c:extLst>
            </c:dLbl>
            <c:dLbl>
              <c:idx val="4"/>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85,9</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4F3-4947-B598-8329FC50B8D1}"/>
                </c:ext>
                <c:ext xmlns:c15="http://schemas.microsoft.com/office/drawing/2012/chart" uri="{CE6537A1-D6FC-4f65-9D91-7224C49458BB}">
                  <c15:spPr xmlns:c15="http://schemas.microsoft.com/office/drawing/2012/chart">
                    <a:prstGeom prst="rect">
                      <a:avLst/>
                    </a:prstGeom>
                  </c15:spPr>
                </c:ext>
              </c:extLst>
            </c:dLbl>
            <c:dLbl>
              <c:idx val="5"/>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83,9</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4F3-4947-B598-8329FC50B8D1}"/>
                </c:ext>
                <c:ext xmlns:c15="http://schemas.microsoft.com/office/drawing/2012/chart" uri="{CE6537A1-D6FC-4f65-9D91-7224C49458BB}">
                  <c15:spPr xmlns:c15="http://schemas.microsoft.com/office/drawing/2012/chart">
                    <a:prstGeom prst="rect">
                      <a:avLst/>
                    </a:prstGeom>
                  </c15:spPr>
                </c:ext>
              </c:extLst>
            </c:dLbl>
            <c:dLbl>
              <c:idx val="6"/>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65,6</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24F3-4947-B598-8329FC50B8D1}"/>
                </c:ext>
                <c:ext xmlns:c15="http://schemas.microsoft.com/office/drawing/2012/chart" uri="{CE6537A1-D6FC-4f65-9D91-7224C49458BB}">
                  <c15:spPr xmlns:c15="http://schemas.microsoft.com/office/drawing/2012/chart">
                    <a:prstGeom prst="rect">
                      <a:avLst/>
                    </a:prstGeom>
                  </c15:spPr>
                </c:ext>
              </c:extLst>
            </c:dLbl>
            <c:dLbl>
              <c:idx val="7"/>
              <c:layout>
                <c:manualLayout>
                  <c:x val="-9.8641999999999994E-2"/>
                  <c:y val="4.0083000000000001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55,7</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24F3-4947-B598-8329FC50B8D1}"/>
                </c:ext>
                <c:ext xmlns:c15="http://schemas.microsoft.com/office/drawing/2012/chart" uri="{CE6537A1-D6FC-4f65-9D91-7224C49458BB}">
                  <c15:spPr xmlns:c15="http://schemas.microsoft.com/office/drawing/2012/chart">
                    <a:prstGeom prst="rect">
                      <a:avLst/>
                    </a:prstGeom>
                  </c15:spPr>
                </c:ext>
              </c:extLst>
            </c:dLbl>
            <c:dLbl>
              <c:idx val="8"/>
              <c:layout>
                <c:manualLayout>
                  <c:x val="-8.2298999999999997E-2"/>
                  <c:y val="3.5223999999999998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18,8</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24F3-4947-B598-8329FC50B8D1}"/>
                </c:ext>
                <c:ext xmlns:c15="http://schemas.microsoft.com/office/drawing/2012/chart" uri="{CE6537A1-D6FC-4f65-9D91-7224C49458BB}">
                  <c15:spPr xmlns:c15="http://schemas.microsoft.com/office/drawing/2012/chart">
                    <a:prstGeom prst="rect">
                      <a:avLst/>
                    </a:prstGeom>
                  </c15:spPr>
                </c:ext>
              </c:extLst>
            </c:dLbl>
            <c:dLbl>
              <c:idx val="9"/>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21,6</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24F3-4947-B598-8329FC50B8D1}"/>
                </c:ext>
                <c:ext xmlns:c15="http://schemas.microsoft.com/office/drawing/2012/chart" uri="{CE6537A1-D6FC-4f65-9D91-7224C49458BB}">
                  <c15:spPr xmlns:c15="http://schemas.microsoft.com/office/drawing/2012/chart">
                    <a:prstGeom prst="rect">
                      <a:avLst/>
                    </a:prstGeom>
                  </c15:spPr>
                </c:ext>
              </c:extLst>
            </c:dLbl>
            <c:dLbl>
              <c:idx val="10"/>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endParaRPr lang="ru-RU"/>
                </a:p>
              </c:tx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24F3-4947-B598-8329FC50B8D1}"/>
                </c:ext>
                <c:ext xmlns:c15="http://schemas.microsoft.com/office/drawing/2012/chart" uri="{CE6537A1-D6FC-4f65-9D91-7224C49458BB}">
                  <c15:spPr xmlns:c15="http://schemas.microsoft.com/office/drawing/2012/chart">
                    <a:prstGeom prst="rect">
                      <a:avLst/>
                    </a:prstGeom>
                  </c15:spPr>
                </c:ext>
              </c:extLst>
            </c:dLbl>
            <c:dLbl>
              <c:idx val="11"/>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6,3</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24F3-4947-B598-8329FC50B8D1}"/>
                </c:ex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lumMod val="75000"/>
                        <a:lumOff val="25000"/>
                      </a:schemeClr>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Лист1!$B$39:$M$39</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Лист1!$B$40:$M$40</c:f>
              <c:numCache>
                <c:formatCode>General</c:formatCode>
                <c:ptCount val="12"/>
                <c:pt idx="0">
                  <c:v>82.81</c:v>
                </c:pt>
                <c:pt idx="1">
                  <c:v>77.599999999999994</c:v>
                </c:pt>
                <c:pt idx="2">
                  <c:v>80.73</c:v>
                </c:pt>
                <c:pt idx="3">
                  <c:v>79.69</c:v>
                </c:pt>
                <c:pt idx="4">
                  <c:v>85.94</c:v>
                </c:pt>
                <c:pt idx="5">
                  <c:v>83.85</c:v>
                </c:pt>
                <c:pt idx="6">
                  <c:v>65.63</c:v>
                </c:pt>
                <c:pt idx="7">
                  <c:v>55.73</c:v>
                </c:pt>
                <c:pt idx="8">
                  <c:v>18.75</c:v>
                </c:pt>
                <c:pt idx="9">
                  <c:v>21.61</c:v>
                </c:pt>
                <c:pt idx="10">
                  <c:v>12.5</c:v>
                </c:pt>
                <c:pt idx="11">
                  <c:v>6.25</c:v>
                </c:pt>
              </c:numCache>
            </c:numRef>
          </c:val>
          <c:smooth val="0"/>
          <c:extLst xmlns:c16r2="http://schemas.microsoft.com/office/drawing/2015/06/chart">
            <c:ext xmlns:c16="http://schemas.microsoft.com/office/drawing/2014/chart" uri="{C3380CC4-5D6E-409C-BE32-E72D297353CC}">
              <c16:uniqueId val="{0000000C-24F3-4947-B598-8329FC50B8D1}"/>
            </c:ext>
          </c:extLst>
        </c:ser>
        <c:dLbls>
          <c:dLblPos val="t"/>
          <c:showLegendKey val="0"/>
          <c:showVal val="1"/>
          <c:showCatName val="0"/>
          <c:showSerName val="0"/>
          <c:showPercent val="0"/>
          <c:showBubbleSize val="0"/>
        </c:dLbls>
        <c:marker val="1"/>
        <c:smooth val="0"/>
        <c:axId val="163664400"/>
        <c:axId val="163664960"/>
      </c:lineChart>
      <c:catAx>
        <c:axId val="163664400"/>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3664960"/>
        <c:crosses val="autoZero"/>
        <c:auto val="1"/>
        <c:lblAlgn val="ctr"/>
        <c:lblOffset val="100"/>
        <c:noMultiLvlLbl val="0"/>
      </c:catAx>
      <c:valAx>
        <c:axId val="163664960"/>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3664400"/>
        <c:crosses val="autoZero"/>
        <c:crossBetween val="between"/>
      </c:valAx>
      <c:spPr>
        <a:prstGeom prst="rect">
          <a:avLst/>
        </a:prstGeom>
        <a:noFill/>
        <a:ln>
          <a:noFill/>
        </a:ln>
        <a:effectLst/>
      </c:spPr>
    </c:plotArea>
    <c:plotVisOnly val="1"/>
    <c:dispBlanksAs val="gap"/>
    <c:showDLblsOverMax val="0"/>
  </c:chart>
  <c:spPr>
    <a:xfrm>
      <a:off x="378020" y="2419750"/>
      <a:ext cx="5439599" cy="2613977"/>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Лист1!$A$53</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Лист1!$B$52:$E$52</c:f>
              <c:strCache>
                <c:ptCount val="4"/>
                <c:pt idx="0">
                  <c:v>Неудовлетворительно</c:v>
                </c:pt>
                <c:pt idx="1">
                  <c:v>Удовлетворительно</c:v>
                </c:pt>
                <c:pt idx="2">
                  <c:v>Хорошо</c:v>
                </c:pt>
                <c:pt idx="3">
                  <c:v>Отлично</c:v>
                </c:pt>
              </c:strCache>
            </c:strRef>
          </c:cat>
          <c:val>
            <c:numRef>
              <c:f>Лист1!$B$53:$E$53</c:f>
              <c:numCache>
                <c:formatCode>0.0</c:formatCode>
                <c:ptCount val="4"/>
                <c:pt idx="0">
                  <c:v>31.76</c:v>
                </c:pt>
                <c:pt idx="1">
                  <c:v>35.81</c:v>
                </c:pt>
                <c:pt idx="2">
                  <c:v>31.08</c:v>
                </c:pt>
                <c:pt idx="3">
                  <c:v>1.35</c:v>
                </c:pt>
              </c:numCache>
            </c:numRef>
          </c:val>
          <c:extLst xmlns:c16r2="http://schemas.microsoft.com/office/drawing/2015/06/chart">
            <c:ext xmlns:c16="http://schemas.microsoft.com/office/drawing/2014/chart" uri="{C3380CC4-5D6E-409C-BE32-E72D297353CC}">
              <c16:uniqueId val="{00000000-0701-4B4F-B2AD-5BAD6E420B9C}"/>
            </c:ext>
          </c:extLst>
        </c:ser>
        <c:dLbls>
          <c:dLblPos val="outEnd"/>
          <c:showLegendKey val="0"/>
          <c:showVal val="1"/>
          <c:showCatName val="0"/>
          <c:showSerName val="0"/>
          <c:showPercent val="0"/>
          <c:showBubbleSize val="0"/>
        </c:dLbls>
        <c:gapWidth val="219"/>
        <c:overlap val="-27"/>
        <c:axId val="160791216"/>
        <c:axId val="160791776"/>
      </c:barChart>
      <c:catAx>
        <c:axId val="160791216"/>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0791776"/>
        <c:crosses val="autoZero"/>
        <c:auto val="1"/>
        <c:lblAlgn val="ctr"/>
        <c:lblOffset val="100"/>
        <c:noMultiLvlLbl val="0"/>
      </c:catAx>
      <c:valAx>
        <c:axId val="160791776"/>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60791216"/>
        <c:crosses val="autoZero"/>
        <c:crossBetween val="between"/>
      </c:valAx>
      <c:spPr>
        <a:prstGeom prst="rect">
          <a:avLst/>
        </a:prstGeom>
        <a:noFill/>
        <a:ln>
          <a:noFill/>
        </a:ln>
        <a:effectLst/>
      </c:spPr>
    </c:plotArea>
    <c:plotVisOnly val="1"/>
    <c:dispBlanksAs val="gap"/>
    <c:showDLblsOverMax val="0"/>
  </c:chart>
  <c:spPr>
    <a:xfrm>
      <a:off x="274993" y="2375653"/>
      <a:ext cx="5440008" cy="2332150"/>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595999999999999E-2"/>
          <c:y val="2.3147999999999998E-2"/>
          <c:w val="0.93888899999999997"/>
          <c:h val="0.84167499999999995"/>
        </c:manualLayout>
      </c:layout>
      <c:lineChart>
        <c:grouping val="standard"/>
        <c:varyColors val="0"/>
        <c:ser>
          <c:idx val="0"/>
          <c:order val="0"/>
          <c:tx>
            <c:strRef>
              <c:f>Лист1!$A$64</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1"/>
              <c:layout>
                <c:manualLayout>
                  <c:x val="-4.7072999999999997E-2"/>
                  <c:y val="-5.9027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F492-4960-AE43-8FF36FB52C96}"/>
                </c:ext>
                <c:ext xmlns:c15="http://schemas.microsoft.com/office/drawing/2012/chart" uri="{CE6537A1-D6FC-4f65-9D91-7224C49458BB}"/>
              </c:extLst>
            </c:dLbl>
            <c:dLbl>
              <c:idx val="3"/>
              <c:layout>
                <c:manualLayout>
                  <c:x val="-8.5070000000000007E-3"/>
                  <c:y val="-3.4719999999999998E-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492-4960-AE43-8FF36FB52C96}"/>
                </c:ext>
                <c:ext xmlns:c15="http://schemas.microsoft.com/office/drawing/2012/chart" uri="{CE6537A1-D6FC-4f65-9D91-7224C49458BB}"/>
              </c:extLst>
            </c:dLbl>
            <c:dLbl>
              <c:idx val="6"/>
              <c:layout>
                <c:manualLayout>
                  <c:x val="-5.1610000000000003E-2"/>
                  <c:y val="-6.828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492-4960-AE43-8FF36FB52C96}"/>
                </c:ext>
                <c:ext xmlns:c15="http://schemas.microsoft.com/office/drawing/2012/chart" uri="{CE6537A1-D6FC-4f65-9D91-7224C49458BB}"/>
              </c:extLst>
            </c:dLbl>
            <c:dLbl>
              <c:idx val="8"/>
              <c:layout>
                <c:manualLayout>
                  <c:x val="-3.3460999999999998E-2"/>
                  <c:y val="5.671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492-4960-AE43-8FF36FB52C96}"/>
                </c:ext>
                <c:ext xmlns:c15="http://schemas.microsoft.com/office/drawing/2012/chart" uri="{CE6537A1-D6FC-4f65-9D91-7224C49458BB}"/>
              </c:extLst>
            </c:dLbl>
            <c:dLbl>
              <c:idx val="10"/>
              <c:layout>
                <c:manualLayout>
                  <c:x val="-2.4386999999999999E-2"/>
                  <c:y val="-9.1435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492-4960-AE43-8FF36FB52C96}"/>
                </c:ext>
                <c:ext xmlns:c15="http://schemas.microsoft.com/office/drawing/2012/chart" uri="{CE6537A1-D6FC-4f65-9D91-7224C49458BB}"/>
              </c:extLst>
            </c:dLbl>
            <c:dLbl>
              <c:idx val="11"/>
              <c:layout>
                <c:manualLayout>
                  <c:x val="-1.7580999999999999E-2"/>
                  <c:y val="4.7454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492-4960-AE43-8FF36FB52C96}"/>
                </c:ext>
                <c:ext xmlns:c15="http://schemas.microsoft.com/office/drawing/2012/chart" uri="{CE6537A1-D6FC-4f65-9D91-7224C49458BB}"/>
              </c:extLst>
            </c:dLbl>
            <c:dLbl>
              <c:idx val="13"/>
              <c:layout>
                <c:manualLayout>
                  <c:x val="-2.4386999999999999E-2"/>
                  <c:y val="-7.291699999999999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F492-4960-AE43-8FF36FB52C96}"/>
                </c:ext>
                <c:ext xmlns:c15="http://schemas.microsoft.com/office/drawing/2012/chart" uri="{CE6537A1-D6FC-4f65-9D91-7224C49458BB}"/>
              </c:extLst>
            </c:dLbl>
            <c:dLbl>
              <c:idx val="14"/>
              <c:layout>
                <c:manualLayout>
                  <c:x val="-3.3460999999999998E-2"/>
                  <c:y val="6.1343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F492-4960-AE43-8FF36FB52C96}"/>
                </c:ext>
                <c:ext xmlns:c15="http://schemas.microsoft.com/office/drawing/2012/chart" uri="{CE6537A1-D6FC-4f65-9D91-7224C49458BB}"/>
              </c:extLst>
            </c:dLbl>
            <c:dLbl>
              <c:idx val="16"/>
              <c:layout>
                <c:manualLayout>
                  <c:x val="-2.4386999999999999E-2"/>
                  <c:y val="-9.606499999999999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F492-4960-AE43-8FF36FB52C96}"/>
                </c:ext>
                <c:ext xmlns:c15="http://schemas.microsoft.com/office/drawing/2012/chart" uri="{CE6537A1-D6FC-4f65-9D91-7224C49458BB}"/>
              </c:extLst>
            </c:dLbl>
            <c:dLbl>
              <c:idx val="17"/>
              <c:layout>
                <c:manualLayout>
                  <c:x val="-3.3460999999999998E-2"/>
                  <c:y val="3.819399999999999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492-4960-AE43-8FF36FB52C96}"/>
                </c:ext>
                <c:ext xmlns:c15="http://schemas.microsoft.com/office/drawing/2012/chart" uri="{CE6537A1-D6FC-4f65-9D91-7224C49458BB}"/>
              </c:extLst>
            </c:dLbl>
            <c:dLbl>
              <c:idx val="18"/>
              <c:layout>
                <c:manualLayout>
                  <c:x val="-4.367E-2"/>
                  <c:y val="-5.4398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F492-4960-AE43-8FF36FB52C96}"/>
                </c:ext>
                <c:ext xmlns:c15="http://schemas.microsoft.com/office/drawing/2012/chart" uri="{CE6537A1-D6FC-4f65-9D91-7224C49458BB}"/>
              </c:extLst>
            </c:dLbl>
            <c:dLbl>
              <c:idx val="19"/>
              <c:layout>
                <c:manualLayout>
                  <c:x val="-1.8716E-2"/>
                  <c:y val="-5.4398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F492-4960-AE43-8FF36FB52C96}"/>
                </c:ext>
                <c:ext xmlns:c15="http://schemas.microsoft.com/office/drawing/2012/chart" uri="{CE6537A1-D6FC-4f65-9D91-7224C49458BB}"/>
              </c:extLst>
            </c:dLbl>
            <c:dLbl>
              <c:idx val="20"/>
              <c:layout>
                <c:manualLayout>
                  <c:x val="-3.8566000000000003E-2"/>
                  <c:y val="4.2824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F492-4960-AE43-8FF36FB52C96}"/>
                </c:ext>
                <c:ext xmlns:c15="http://schemas.microsoft.com/office/drawing/2012/chart" uri="{CE6537A1-D6FC-4f65-9D91-7224C49458BB}"/>
              </c:extLst>
            </c:dLbl>
            <c:dLbl>
              <c:idx val="25"/>
              <c:layout>
                <c:manualLayout>
                  <c:x val="-3.3460999999999998E-2"/>
                  <c:y val="-0.105324"/>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F492-4960-AE43-8FF36FB52C96}"/>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Лист1!$B$63:$AG$63</c:f>
              <c:numCache>
                <c:formatCode>General</c:formatCode>
                <c:ptCount val="32"/>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numCache>
            </c:numRef>
          </c:cat>
          <c:val>
            <c:numRef>
              <c:f>Лист1!$B$64:$AG$64</c:f>
              <c:numCache>
                <c:formatCode>General</c:formatCode>
                <c:ptCount val="32"/>
                <c:pt idx="0">
                  <c:v>0</c:v>
                </c:pt>
                <c:pt idx="1">
                  <c:v>1.4</c:v>
                </c:pt>
                <c:pt idx="2">
                  <c:v>1.4</c:v>
                </c:pt>
                <c:pt idx="3">
                  <c:v>0.7</c:v>
                </c:pt>
                <c:pt idx="4">
                  <c:v>3.4</c:v>
                </c:pt>
                <c:pt idx="5">
                  <c:v>2</c:v>
                </c:pt>
                <c:pt idx="6">
                  <c:v>4.7</c:v>
                </c:pt>
                <c:pt idx="7">
                  <c:v>6.1</c:v>
                </c:pt>
                <c:pt idx="8">
                  <c:v>2.7</c:v>
                </c:pt>
                <c:pt idx="9">
                  <c:v>6.1</c:v>
                </c:pt>
                <c:pt idx="10">
                  <c:v>3.4</c:v>
                </c:pt>
                <c:pt idx="11">
                  <c:v>3.4</c:v>
                </c:pt>
                <c:pt idx="12">
                  <c:v>6.1</c:v>
                </c:pt>
                <c:pt idx="13">
                  <c:v>4.7</c:v>
                </c:pt>
                <c:pt idx="14">
                  <c:v>4.0999999999999996</c:v>
                </c:pt>
                <c:pt idx="15">
                  <c:v>7.4</c:v>
                </c:pt>
                <c:pt idx="16">
                  <c:v>5.4</c:v>
                </c:pt>
                <c:pt idx="17">
                  <c:v>4.7</c:v>
                </c:pt>
                <c:pt idx="18">
                  <c:v>10.8</c:v>
                </c:pt>
                <c:pt idx="19">
                  <c:v>10.8</c:v>
                </c:pt>
                <c:pt idx="20">
                  <c:v>2</c:v>
                </c:pt>
                <c:pt idx="21">
                  <c:v>2.7</c:v>
                </c:pt>
                <c:pt idx="22">
                  <c:v>4.0999999999999996</c:v>
                </c:pt>
                <c:pt idx="23">
                  <c:v>0</c:v>
                </c:pt>
                <c:pt idx="24">
                  <c:v>0.7</c:v>
                </c:pt>
                <c:pt idx="25">
                  <c:v>0.7</c:v>
                </c:pt>
                <c:pt idx="26">
                  <c:v>0.7</c:v>
                </c:pt>
                <c:pt idx="27">
                  <c:v>0</c:v>
                </c:pt>
                <c:pt idx="28">
                  <c:v>0</c:v>
                </c:pt>
                <c:pt idx="29">
                  <c:v>0</c:v>
                </c:pt>
                <c:pt idx="30">
                  <c:v>0</c:v>
                </c:pt>
                <c:pt idx="31">
                  <c:v>0</c:v>
                </c:pt>
              </c:numCache>
            </c:numRef>
          </c:val>
          <c:smooth val="0"/>
          <c:extLst xmlns:c16r2="http://schemas.microsoft.com/office/drawing/2015/06/chart">
            <c:ext xmlns:c16="http://schemas.microsoft.com/office/drawing/2014/chart" uri="{C3380CC4-5D6E-409C-BE32-E72D297353CC}">
              <c16:uniqueId val="{0000000E-F492-4960-AE43-8FF36FB52C96}"/>
            </c:ext>
          </c:extLst>
        </c:ser>
        <c:dLbls>
          <c:dLblPos val="t"/>
          <c:showLegendKey val="0"/>
          <c:showVal val="1"/>
          <c:showCatName val="0"/>
          <c:showSerName val="0"/>
          <c:showPercent val="0"/>
          <c:showBubbleSize val="0"/>
        </c:dLbls>
        <c:marker val="1"/>
        <c:smooth val="0"/>
        <c:axId val="160794016"/>
        <c:axId val="160794576"/>
      </c:lineChart>
      <c:catAx>
        <c:axId val="160794016"/>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0794576"/>
        <c:crosses val="autoZero"/>
        <c:auto val="1"/>
        <c:lblAlgn val="ctr"/>
        <c:lblOffset val="100"/>
        <c:noMultiLvlLbl val="0"/>
      </c:catAx>
      <c:valAx>
        <c:axId val="160794576"/>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0794016"/>
        <c:crosses val="autoZero"/>
        <c:crossBetween val="between"/>
      </c:valAx>
      <c:spPr>
        <a:prstGeom prst="rect">
          <a:avLst/>
        </a:prstGeom>
        <a:noFill/>
        <a:ln>
          <a:noFill/>
        </a:ln>
        <a:effectLst/>
      </c:spPr>
    </c:plotArea>
    <c:plotVisOnly val="1"/>
    <c:dispBlanksAs val="gap"/>
    <c:showDLblsOverMax val="0"/>
  </c:chart>
  <c:spPr>
    <a:xfrm>
      <a:off x="6291207" y="3481828"/>
      <a:ext cx="5598230" cy="2743200"/>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3793E-2"/>
          <c:w val="0.93840599999999996"/>
          <c:h val="0.84251100000000001"/>
        </c:manualLayout>
      </c:layout>
      <c:lineChart>
        <c:grouping val="standard"/>
        <c:varyColors val="0"/>
        <c:ser>
          <c:idx val="0"/>
          <c:order val="0"/>
          <c:tx>
            <c:strRef>
              <c:f>Лист1!$A$60</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layout>
                <c:manualLayout>
                  <c:x val="-3.5956000000000002E-2"/>
                  <c:y val="6.9890999999999995E-2"/>
                </c:manualLayout>
              </c:layout>
              <c:tx>
                <c:rich>
                  <a:bodyPr/>
                  <a:lstStyle/>
                  <a:p>
                    <a:r>
                      <a:rPr lang="en-US"/>
                      <a:t>45,9</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B47-4163-977E-7B42EFC282F7}"/>
                </c:ext>
                <c:ext xmlns:c15="http://schemas.microsoft.com/office/drawing/2012/chart" uri="{CE6537A1-D6FC-4f65-9D91-7224C49458BB}"/>
              </c:extLst>
            </c:dLbl>
            <c:dLbl>
              <c:idx val="1"/>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67,2</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B47-4163-977E-7B42EFC282F7}"/>
                </c:ext>
                <c:ext xmlns:c15="http://schemas.microsoft.com/office/drawing/2012/chart" uri="{CE6537A1-D6FC-4f65-9D91-7224C49458BB}">
                  <c15:spPr xmlns:c15="http://schemas.microsoft.com/office/drawing/2012/chart">
                    <a:prstGeom prst="rect">
                      <a:avLst/>
                    </a:prstGeom>
                  </c15:spPr>
                </c:ext>
              </c:extLst>
            </c:dLbl>
            <c:dLbl>
              <c:idx val="2"/>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67,9</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DB47-4163-977E-7B42EFC282F7}"/>
                </c:ext>
                <c:ext xmlns:c15="http://schemas.microsoft.com/office/drawing/2012/chart" uri="{CE6537A1-D6FC-4f65-9D91-7224C49458BB}">
                  <c15:spPr xmlns:c15="http://schemas.microsoft.com/office/drawing/2012/chart">
                    <a:prstGeom prst="rect">
                      <a:avLst/>
                    </a:prstGeom>
                  </c15:spPr>
                </c:ext>
              </c:extLst>
            </c:dLbl>
            <c:dLbl>
              <c:idx val="3"/>
              <c:layout>
                <c:manualLayout>
                  <c:x val="-4.3568999999999997E-2"/>
                  <c:y val="6.9890999999999995E-2"/>
                </c:manualLayout>
              </c:layout>
              <c:tx>
                <c:rich>
                  <a:bodyPr/>
                  <a:lstStyle/>
                  <a:p>
                    <a:r>
                      <a:rPr lang="en-US"/>
                      <a:t>48,6</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DB47-4163-977E-7B42EFC282F7}"/>
                </c:ext>
                <c:ext xmlns:c15="http://schemas.microsoft.com/office/drawing/2012/chart" uri="{CE6537A1-D6FC-4f65-9D91-7224C49458BB}"/>
              </c:extLst>
            </c:dLbl>
            <c:dLbl>
              <c:idx val="4"/>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60,8</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DB47-4163-977E-7B42EFC282F7}"/>
                </c:ext>
                <c:ext xmlns:c15="http://schemas.microsoft.com/office/drawing/2012/chart" uri="{CE6537A1-D6FC-4f65-9D91-7224C49458BB}">
                  <c15:spPr xmlns:c15="http://schemas.microsoft.com/office/drawing/2012/chart">
                    <a:prstGeom prst="rect">
                      <a:avLst/>
                    </a:prstGeom>
                  </c15:spPr>
                </c:ext>
              </c:extLst>
            </c:dLbl>
            <c:dLbl>
              <c:idx val="5"/>
              <c:layout>
                <c:manualLayout>
                  <c:x val="-3.6407000000000002E-2"/>
                  <c:y val="7.9057000000000002E-2"/>
                </c:manualLayout>
              </c:layout>
              <c:tx>
                <c:rich>
                  <a:bodyPr/>
                  <a:lstStyle/>
                  <a:p>
                    <a:r>
                      <a:rPr lang="en-US"/>
                      <a:t>37,8</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DB47-4163-977E-7B42EFC282F7}"/>
                </c:ext>
                <c:ext xmlns:c15="http://schemas.microsoft.com/office/drawing/2012/chart" uri="{CE6537A1-D6FC-4f65-9D91-7224C49458BB}"/>
              </c:extLst>
            </c:dLbl>
            <c:dLbl>
              <c:idx val="6"/>
              <c:tx>
                <c:rich>
                  <a:bodyPr/>
                  <a:lstStyle/>
                  <a:p>
                    <a:r>
                      <a:rPr lang="en-US"/>
                      <a:t>54,1</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DB47-4163-977E-7B42EFC282F7}"/>
                </c:ext>
                <c:ext xmlns:c15="http://schemas.microsoft.com/office/drawing/2012/chart" uri="{CE6537A1-D6FC-4f65-9D91-7224C49458BB}"/>
              </c:extLst>
            </c:dLbl>
            <c:dLbl>
              <c:idx val="7"/>
              <c:layout>
                <c:manualLayout>
                  <c:x val="-3.6407000000000002E-2"/>
                  <c:y val="7.4473999999999999E-2"/>
                </c:manualLayout>
              </c:layout>
              <c:tx>
                <c:rich>
                  <a:bodyPr/>
                  <a:lstStyle/>
                  <a:p>
                    <a:r>
                      <a:rPr lang="en-US"/>
                      <a:t>46,6</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DB47-4163-977E-7B42EFC282F7}"/>
                </c:ext>
                <c:ext xmlns:c15="http://schemas.microsoft.com/office/drawing/2012/chart" uri="{CE6537A1-D6FC-4f65-9D91-7224C49458BB}"/>
              </c:extLst>
            </c:dLbl>
            <c:dLbl>
              <c:idx val="8"/>
              <c:layout>
                <c:manualLayout>
                  <c:x val="-2.2082999999999998E-2"/>
                  <c:y val="3.3227E-2"/>
                </c:manualLayout>
              </c:layout>
              <c:tx>
                <c:rich>
                  <a:bodyPr/>
                  <a:lstStyle/>
                  <a:p>
                    <a:r>
                      <a:rPr lang="en-US"/>
                      <a:t>56,4</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DB47-4163-977E-7B42EFC282F7}"/>
                </c:ext>
                <c:ext xmlns:c15="http://schemas.microsoft.com/office/drawing/2012/chart" uri="{CE6537A1-D6FC-4f65-9D91-7224C49458BB}"/>
              </c:extLst>
            </c:dLbl>
            <c:dLbl>
              <c:idx val="9"/>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70,6</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DB47-4163-977E-7B42EFC282F7}"/>
                </c:ext>
                <c:ext xmlns:c15="http://schemas.microsoft.com/office/drawing/2012/chart" uri="{CE6537A1-D6FC-4f65-9D91-7224C49458BB}">
                  <c15:spPr xmlns:c15="http://schemas.microsoft.com/office/drawing/2012/chart">
                    <a:prstGeom prst="rect">
                      <a:avLst/>
                    </a:prstGeom>
                  </c15:spPr>
                </c:ext>
              </c:extLst>
            </c:dLbl>
            <c:dLbl>
              <c:idx val="10"/>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61,1</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DB47-4163-977E-7B42EFC282F7}"/>
                </c:ext>
                <c:ext xmlns:c15="http://schemas.microsoft.com/office/drawing/2012/chart" uri="{CE6537A1-D6FC-4f65-9D91-7224C49458BB}">
                  <c15:spPr xmlns:c15="http://schemas.microsoft.com/office/drawing/2012/chart">
                    <a:prstGeom prst="rect">
                      <a:avLst/>
                    </a:prstGeom>
                  </c15:spPr>
                </c:ext>
              </c:extLst>
            </c:dLbl>
            <c:dLbl>
              <c:idx val="11"/>
              <c:tx>
                <c:rich>
                  <a:bodyPr/>
                  <a:lstStyle/>
                  <a:p>
                    <a:r>
                      <a:rPr lang="en-US"/>
                      <a:t>54,1</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DB47-4163-977E-7B42EFC282F7}"/>
                </c:ext>
                <c:ext xmlns:c15="http://schemas.microsoft.com/office/drawing/2012/chart" uri="{CE6537A1-D6FC-4f65-9D91-7224C49458BB}"/>
              </c:extLst>
            </c:dLbl>
            <c:dLbl>
              <c:idx val="12"/>
              <c:layout>
                <c:manualLayout>
                  <c:x val="-8.8928999999999994E-2"/>
                  <c:y val="2.4060999999999999E-2"/>
                </c:manualLayout>
              </c:layout>
              <c:tx>
                <c:rich>
                  <a:bodyPr/>
                  <a:lstStyle/>
                  <a:p>
                    <a:r>
                      <a:rPr lang="en-US"/>
                      <a:t>23,6</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DB47-4163-977E-7B42EFC282F7}"/>
                </c:ext>
                <c:ext xmlns:c15="http://schemas.microsoft.com/office/drawing/2012/chart" uri="{CE6537A1-D6FC-4f65-9D91-7224C49458BB}"/>
              </c:extLst>
            </c:dLbl>
            <c:dLbl>
              <c:idx val="13"/>
              <c:layout>
                <c:manualLayout>
                  <c:x val="-4.5956999999999998E-2"/>
                  <c:y val="5.1559000000000001E-2"/>
                </c:manualLayout>
              </c:layout>
              <c:tx>
                <c:rich>
                  <a:bodyPr/>
                  <a:lstStyle/>
                  <a:p>
                    <a:r>
                      <a:rPr lang="en-US"/>
                      <a:t>13,5</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DB47-4163-977E-7B42EFC282F7}"/>
                </c:ext>
                <c:ext xmlns:c15="http://schemas.microsoft.com/office/drawing/2012/chart" uri="{CE6537A1-D6FC-4f65-9D91-7224C49458BB}"/>
              </c:extLst>
            </c:dLbl>
            <c:dLbl>
              <c:idx val="14"/>
              <c:tx>
                <c:rich>
                  <a:bodyPr/>
                  <a:lstStyle/>
                  <a:p>
                    <a:r>
                      <a:rPr lang="en-US"/>
                      <a:t>54,7</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DB47-4163-977E-7B42EFC282F7}"/>
                </c:ext>
                <c:ext xmlns:c15="http://schemas.microsoft.com/office/drawing/2012/chart" uri="{CE6537A1-D6FC-4f65-9D91-7224C49458BB}"/>
              </c:extLst>
            </c:dLbl>
            <c:dLbl>
              <c:idx val="15"/>
              <c:layout>
                <c:manualLayout>
                  <c:x val="-3.9988000000000003E-2"/>
                  <c:y val="5.6141999999999997E-2"/>
                </c:manualLayout>
              </c:layout>
              <c:tx>
                <c:rich>
                  <a:bodyPr/>
                  <a:lstStyle/>
                  <a:p>
                    <a:r>
                      <a:rPr lang="en-US"/>
                      <a:t>9,2</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DB47-4163-977E-7B42EFC282F7}"/>
                </c:ext>
                <c:ext xmlns:c15="http://schemas.microsoft.com/office/drawing/2012/chart" uri="{CE6537A1-D6FC-4f65-9D91-7224C49458BB}"/>
              </c:extLst>
            </c:dLbl>
            <c:dLbl>
              <c:idx val="16"/>
              <c:tx>
                <c:rich>
                  <a:bodyPr/>
                  <a:lstStyle/>
                  <a:p>
                    <a:r>
                      <a:rPr lang="en-US"/>
                      <a:t>12,8</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DB47-4163-977E-7B42EFC282F7}"/>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Лист1!$B$59:$R$59</c:f>
              <c:numCache>
                <c:formatCode>General</c:formatCode>
                <c:ptCount val="1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numCache>
            </c:numRef>
          </c:cat>
          <c:val>
            <c:numRef>
              <c:f>Лист1!$B$60:$R$60</c:f>
              <c:numCache>
                <c:formatCode>General</c:formatCode>
                <c:ptCount val="17"/>
                <c:pt idx="0">
                  <c:v>45.95</c:v>
                </c:pt>
                <c:pt idx="1">
                  <c:v>67.23</c:v>
                </c:pt>
                <c:pt idx="2">
                  <c:v>67.91</c:v>
                </c:pt>
                <c:pt idx="3">
                  <c:v>48.65</c:v>
                </c:pt>
                <c:pt idx="4">
                  <c:v>60.81</c:v>
                </c:pt>
                <c:pt idx="5">
                  <c:v>37.840000000000003</c:v>
                </c:pt>
                <c:pt idx="6">
                  <c:v>54.05</c:v>
                </c:pt>
                <c:pt idx="7">
                  <c:v>46.62</c:v>
                </c:pt>
                <c:pt idx="8">
                  <c:v>56.42</c:v>
                </c:pt>
                <c:pt idx="9">
                  <c:v>70.61</c:v>
                </c:pt>
                <c:pt idx="10">
                  <c:v>61.15</c:v>
                </c:pt>
                <c:pt idx="11">
                  <c:v>54.05</c:v>
                </c:pt>
                <c:pt idx="12">
                  <c:v>23.65</c:v>
                </c:pt>
                <c:pt idx="13">
                  <c:v>13.51</c:v>
                </c:pt>
                <c:pt idx="14">
                  <c:v>54.73</c:v>
                </c:pt>
                <c:pt idx="15">
                  <c:v>9.23</c:v>
                </c:pt>
                <c:pt idx="16">
                  <c:v>12.84</c:v>
                </c:pt>
              </c:numCache>
            </c:numRef>
          </c:val>
          <c:smooth val="0"/>
          <c:extLst xmlns:c16r2="http://schemas.microsoft.com/office/drawing/2015/06/chart">
            <c:ext xmlns:c16="http://schemas.microsoft.com/office/drawing/2014/chart" uri="{C3380CC4-5D6E-409C-BE32-E72D297353CC}">
              <c16:uniqueId val="{00000011-DB47-4163-977E-7B42EFC282F7}"/>
            </c:ext>
          </c:extLst>
        </c:ser>
        <c:dLbls>
          <c:dLblPos val="t"/>
          <c:showLegendKey val="0"/>
          <c:showVal val="1"/>
          <c:showCatName val="0"/>
          <c:showSerName val="0"/>
          <c:showPercent val="0"/>
          <c:showBubbleSize val="0"/>
        </c:dLbls>
        <c:marker val="1"/>
        <c:smooth val="0"/>
        <c:axId val="282297616"/>
        <c:axId val="282298176"/>
      </c:lineChart>
      <c:catAx>
        <c:axId val="282297616"/>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2298176"/>
        <c:crosses val="autoZero"/>
        <c:auto val="1"/>
        <c:lblAlgn val="ctr"/>
        <c:lblOffset val="100"/>
        <c:noMultiLvlLbl val="0"/>
      </c:catAx>
      <c:valAx>
        <c:axId val="282298176"/>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2297616"/>
        <c:crosses val="autoZero"/>
        <c:crossBetween val="between"/>
      </c:valAx>
      <c:spPr>
        <a:prstGeom prst="rect">
          <a:avLst/>
        </a:prstGeom>
        <a:noFill/>
        <a:ln>
          <a:noFill/>
        </a:ln>
        <a:effectLst/>
      </c:spPr>
    </c:plotArea>
    <c:plotVisOnly val="1"/>
    <c:dispBlanksAs val="gap"/>
    <c:showDLblsOverMax val="0"/>
  </c:chart>
  <c:spPr>
    <a:xfrm>
      <a:off x="497941" y="2399169"/>
      <a:ext cx="5319677" cy="2771105"/>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881000000000001E-2"/>
          <c:y val="7.3773000000000005E-2"/>
          <c:w val="0.95911900000000005"/>
          <c:h val="0.72096899999999997"/>
        </c:manualLayout>
      </c:layout>
      <c:barChart>
        <c:barDir val="col"/>
        <c:grouping val="clustered"/>
        <c:varyColors val="0"/>
        <c:ser>
          <c:idx val="0"/>
          <c:order val="0"/>
          <c:tx>
            <c:strRef>
              <c:f>Лист1!$A$93</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Лист1!$B$92:$E$92</c:f>
              <c:strCache>
                <c:ptCount val="4"/>
                <c:pt idx="0">
                  <c:v>Неудовлетворительно</c:v>
                </c:pt>
                <c:pt idx="1">
                  <c:v>Удовлетворительно</c:v>
                </c:pt>
                <c:pt idx="2">
                  <c:v>Хорошо</c:v>
                </c:pt>
                <c:pt idx="3">
                  <c:v>Отлично</c:v>
                </c:pt>
              </c:strCache>
            </c:strRef>
          </c:cat>
          <c:val>
            <c:numRef>
              <c:f>Лист1!$B$93:$E$93</c:f>
              <c:numCache>
                <c:formatCode>0.0</c:formatCode>
                <c:ptCount val="4"/>
                <c:pt idx="0">
                  <c:v>60</c:v>
                </c:pt>
                <c:pt idx="1">
                  <c:v>33.33</c:v>
                </c:pt>
                <c:pt idx="2">
                  <c:v>0</c:v>
                </c:pt>
                <c:pt idx="3">
                  <c:v>6.67</c:v>
                </c:pt>
              </c:numCache>
            </c:numRef>
          </c:val>
          <c:extLst xmlns:c16r2="http://schemas.microsoft.com/office/drawing/2015/06/chart">
            <c:ext xmlns:c16="http://schemas.microsoft.com/office/drawing/2014/chart" uri="{C3380CC4-5D6E-409C-BE32-E72D297353CC}">
              <c16:uniqueId val="{00000000-AA22-42B8-BC7B-A5D4F4ED93C9}"/>
            </c:ext>
          </c:extLst>
        </c:ser>
        <c:dLbls>
          <c:dLblPos val="outEnd"/>
          <c:showLegendKey val="0"/>
          <c:showVal val="1"/>
          <c:showCatName val="0"/>
          <c:showSerName val="0"/>
          <c:showPercent val="0"/>
          <c:showBubbleSize val="0"/>
        </c:dLbls>
        <c:gapWidth val="219"/>
        <c:overlap val="-27"/>
        <c:axId val="282300976"/>
        <c:axId val="282301536"/>
      </c:barChart>
      <c:catAx>
        <c:axId val="282300976"/>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2301536"/>
        <c:crosses val="autoZero"/>
        <c:auto val="1"/>
        <c:lblAlgn val="ctr"/>
        <c:lblOffset val="100"/>
        <c:noMultiLvlLbl val="0"/>
      </c:catAx>
      <c:valAx>
        <c:axId val="282301536"/>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82300976"/>
        <c:crosses val="autoZero"/>
        <c:crossBetween val="between"/>
      </c:valAx>
      <c:spPr>
        <a:prstGeom prst="rect">
          <a:avLst/>
        </a:prstGeom>
        <a:noFill/>
        <a:ln>
          <a:noFill/>
        </a:ln>
        <a:effectLst/>
      </c:spPr>
    </c:plotArea>
    <c:plotVisOnly val="1"/>
    <c:dispBlanksAs val="gap"/>
    <c:showDLblsOverMax val="0"/>
  </c:chart>
  <c:spPr>
    <a:xfrm>
      <a:off x="274992" y="2142187"/>
      <a:ext cx="5320050" cy="3009024"/>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3773000000000005E-2"/>
          <c:w val="0.93888899999999997"/>
          <c:h val="0.84231900000000004"/>
        </c:manualLayout>
      </c:layout>
      <c:lineChart>
        <c:grouping val="standard"/>
        <c:varyColors val="0"/>
        <c:ser>
          <c:idx val="0"/>
          <c:order val="0"/>
          <c:tx>
            <c:strRef>
              <c:f>Лист1!$A$86</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2"/>
              <c:layout>
                <c:manualLayout>
                  <c:x val="-2.6532E-2"/>
                  <c:y val="4.6899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FBF6-42A4-9A07-BF5C4BB67C07}"/>
                </c:ext>
                <c:ext xmlns:c15="http://schemas.microsoft.com/office/drawing/2012/chart" uri="{CE6537A1-D6FC-4f65-9D91-7224C49458BB}"/>
              </c:extLst>
            </c:dLbl>
            <c:dLbl>
              <c:idx val="3"/>
              <c:layout>
                <c:manualLayout>
                  <c:x val="-7.2820999999999997E-2"/>
                  <c:y val="-7.206700000000000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BF6-42A4-9A07-BF5C4BB67C07}"/>
                </c:ext>
                <c:ext xmlns:c15="http://schemas.microsoft.com/office/drawing/2012/chart" uri="{CE6537A1-D6FC-4f65-9D91-7224C49458BB}"/>
              </c:extLst>
            </c:dLbl>
            <c:dLbl>
              <c:idx val="4"/>
              <c:tx>
                <c:rich>
                  <a:bodyPr/>
                  <a:lstStyle/>
                  <a:p>
                    <a:r>
                      <a:rPr lang="en-US"/>
                      <a:t>20,0</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BF6-42A4-9A07-BF5C4BB67C07}"/>
                </c:ext>
                <c:ext xmlns:c15="http://schemas.microsoft.com/office/drawing/2012/chart" uri="{CE6537A1-D6FC-4f65-9D91-7224C49458BB}"/>
              </c:extLst>
            </c:dLbl>
            <c:dLbl>
              <c:idx val="5"/>
              <c:layout>
                <c:manualLayout>
                  <c:x val="-6.6046999999999995E-2"/>
                  <c:y val="5.605199999999999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BF6-42A4-9A07-BF5C4BB67C07}"/>
                </c:ext>
                <c:ext xmlns:c15="http://schemas.microsoft.com/office/drawing/2012/chart" uri="{CE6537A1-D6FC-4f65-9D91-7224C49458BB}"/>
              </c:extLst>
            </c:dLbl>
            <c:dLbl>
              <c:idx val="6"/>
              <c:layout>
                <c:manualLayout>
                  <c:x val="-1.6371E-2"/>
                  <c:y val="-7.206700000000000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BF6-42A4-9A07-BF5C4BB67C07}"/>
                </c:ext>
                <c:ext xmlns:c15="http://schemas.microsoft.com/office/drawing/2012/chart" uri="{CE6537A1-D6FC-4f65-9D91-7224C49458BB}"/>
              </c:extLst>
            </c:dLbl>
            <c:dLbl>
              <c:idx val="7"/>
              <c:layout>
                <c:manualLayout>
                  <c:x val="-6.2659999999999993E-2"/>
                  <c:y val="5.1476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BF6-42A4-9A07-BF5C4BB67C07}"/>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Лист1!$B$85:$T$85</c:f>
              <c:numCache>
                <c:formatCode>General</c:formatCode>
                <c:ptCount val="1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numCache>
            </c:numRef>
          </c:cat>
          <c:val>
            <c:numRef>
              <c:f>Лист1!$B$86:$T$86</c:f>
              <c:numCache>
                <c:formatCode>General</c:formatCode>
                <c:ptCount val="19"/>
                <c:pt idx="0">
                  <c:v>0</c:v>
                </c:pt>
                <c:pt idx="1">
                  <c:v>6.7</c:v>
                </c:pt>
                <c:pt idx="2">
                  <c:v>6.7</c:v>
                </c:pt>
                <c:pt idx="3">
                  <c:v>13.3</c:v>
                </c:pt>
                <c:pt idx="4">
                  <c:v>20</c:v>
                </c:pt>
                <c:pt idx="5">
                  <c:v>13.3</c:v>
                </c:pt>
                <c:pt idx="6">
                  <c:v>13.3</c:v>
                </c:pt>
                <c:pt idx="7">
                  <c:v>6.7</c:v>
                </c:pt>
                <c:pt idx="8">
                  <c:v>6.7</c:v>
                </c:pt>
                <c:pt idx="9">
                  <c:v>0</c:v>
                </c:pt>
                <c:pt idx="10">
                  <c:v>6.7</c:v>
                </c:pt>
                <c:pt idx="11">
                  <c:v>0</c:v>
                </c:pt>
                <c:pt idx="12">
                  <c:v>0</c:v>
                </c:pt>
                <c:pt idx="13">
                  <c:v>0</c:v>
                </c:pt>
                <c:pt idx="14">
                  <c:v>0</c:v>
                </c:pt>
                <c:pt idx="15">
                  <c:v>0</c:v>
                </c:pt>
                <c:pt idx="16">
                  <c:v>6.7</c:v>
                </c:pt>
                <c:pt idx="17">
                  <c:v>0</c:v>
                </c:pt>
                <c:pt idx="18">
                  <c:v>0</c:v>
                </c:pt>
              </c:numCache>
            </c:numRef>
          </c:val>
          <c:smooth val="0"/>
          <c:extLst xmlns:c16r2="http://schemas.microsoft.com/office/drawing/2015/06/chart">
            <c:ext xmlns:c16="http://schemas.microsoft.com/office/drawing/2014/chart" uri="{C3380CC4-5D6E-409C-BE32-E72D297353CC}">
              <c16:uniqueId val="{00000006-FBF6-42A4-9A07-BF5C4BB67C07}"/>
            </c:ext>
          </c:extLst>
        </c:ser>
        <c:dLbls>
          <c:dLblPos val="t"/>
          <c:showLegendKey val="0"/>
          <c:showVal val="1"/>
          <c:showCatName val="0"/>
          <c:showSerName val="0"/>
          <c:showPercent val="0"/>
          <c:showBubbleSize val="0"/>
        </c:dLbls>
        <c:marker val="1"/>
        <c:smooth val="0"/>
        <c:axId val="282303776"/>
        <c:axId val="160796256"/>
      </c:lineChart>
      <c:catAx>
        <c:axId val="282303776"/>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60796256"/>
        <c:crosses val="autoZero"/>
        <c:auto val="1"/>
        <c:lblAlgn val="ctr"/>
        <c:lblOffset val="100"/>
        <c:noMultiLvlLbl val="0"/>
      </c:catAx>
      <c:valAx>
        <c:axId val="160796256"/>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2303776"/>
        <c:crosses val="autoZero"/>
        <c:crossBetween val="between"/>
      </c:valAx>
      <c:spPr>
        <a:prstGeom prst="rect">
          <a:avLst/>
        </a:prstGeom>
        <a:noFill/>
        <a:ln>
          <a:noFill/>
        </a:ln>
        <a:effectLst/>
      </c:spPr>
    </c:plotArea>
    <c:plotVisOnly val="1"/>
    <c:dispBlanksAs val="gap"/>
    <c:showDLblsOverMax val="0"/>
  </c:chart>
  <c:spPr>
    <a:xfrm>
      <a:off x="6264999" y="3329759"/>
      <a:ext cx="5624438" cy="2775559"/>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3773000000000005E-2"/>
          <c:w val="0.93888899999999997"/>
          <c:h val="0.84231900000000004"/>
        </c:manualLayout>
      </c:layout>
      <c:lineChart>
        <c:grouping val="standard"/>
        <c:varyColors val="0"/>
        <c:ser>
          <c:idx val="0"/>
          <c:order val="0"/>
          <c:tx>
            <c:strRef>
              <c:f>Лист1!$A$105</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fld id="{45AD720C-75C8-4D39-BEAD-06A93039A2D3}" type="VALUE">
                      <a:rPr lang="en-US"/>
                      <a:pPr>
                        <a:defRPr sz="1000" b="1" i="0" u="none" strike="noStrike" baseline="0">
                          <a:solidFill>
                            <a:srgbClr val="C00000"/>
                          </a:solidFill>
                          <a:latin typeface="Times New Roman"/>
                          <a:ea typeface="+mn-ea"/>
                          <a:cs typeface="Times New Roman"/>
                        </a:defRPr>
                      </a:pPr>
                      <a:t>[ЗНАЧЕНИЕ]</a:t>
                    </a:fld>
                    <a:r>
                      <a:rPr lang="en-US"/>
                      <a:t>,0</a:t>
                    </a:r>
                  </a:p>
                </c:rich>
              </c:tx>
              <c:spPr>
                <a:noFill/>
                <a:ln>
                  <a:noFill/>
                </a:ln>
                <a:effectLst/>
              </c:spPr>
              <c:dLblPos val="t"/>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0-2920-443D-BF1D-369397A4049F}"/>
                </c:ext>
                <c:ext xmlns:c15="http://schemas.microsoft.com/office/drawing/2012/chart" uri="{CE6537A1-D6FC-4f65-9D91-7224C49458BB}">
                  <c15:spPr xmlns:c15="http://schemas.microsoft.com/office/drawing/2012/chart">
                    <a:prstGeom prst="rect">
                      <a:avLst/>
                    </a:prstGeom>
                  </c15:spPr>
                  <c15:dlblFieldTable/>
                  <c15:showDataLabelsRange val="0"/>
                </c:ext>
              </c:extLst>
            </c:dLbl>
            <c:dLbl>
              <c:idx val="1"/>
              <c:layout>
                <c:manualLayout>
                  <c:x val="-4.2377999999999999E-2"/>
                  <c:y val="5.6481999999999997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20,0</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920-443D-BF1D-369397A4049F}"/>
                </c:ext>
                <c:ext xmlns:c15="http://schemas.microsoft.com/office/drawing/2012/chart" uri="{CE6537A1-D6FC-4f65-9D91-7224C49458BB}">
                  <c15:spPr xmlns:c15="http://schemas.microsoft.com/office/drawing/2012/chart">
                    <a:prstGeom prst="rect">
                      <a:avLst/>
                    </a:prstGeom>
                  </c15:spPr>
                </c:ext>
              </c:extLst>
            </c:dLbl>
            <c:dLbl>
              <c:idx val="2"/>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73,3</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920-443D-BF1D-369397A4049F}"/>
                </c:ext>
                <c:ext xmlns:c15="http://schemas.microsoft.com/office/drawing/2012/chart" uri="{CE6537A1-D6FC-4f65-9D91-7224C49458BB}">
                  <c15:spPr xmlns:c15="http://schemas.microsoft.com/office/drawing/2012/chart">
                    <a:prstGeom prst="rect">
                      <a:avLst/>
                    </a:prstGeom>
                  </c15:spPr>
                </c:ext>
              </c:extLst>
            </c:dLbl>
            <c:dLbl>
              <c:idx val="3"/>
              <c:layout>
                <c:manualLayout>
                  <c:x val="-4.7292000000000001E-2"/>
                  <c:y val="4.7260999999999997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33,3</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920-443D-BF1D-369397A4049F}"/>
                </c:ext>
                <c:ext xmlns:c15="http://schemas.microsoft.com/office/drawing/2012/chart" uri="{CE6537A1-D6FC-4f65-9D91-7224C49458BB}">
                  <c15:spPr xmlns:c15="http://schemas.microsoft.com/office/drawing/2012/chart">
                    <a:prstGeom prst="rect">
                      <a:avLst/>
                    </a:prstGeom>
                  </c15:spPr>
                </c:ext>
              </c:extLst>
            </c:dLbl>
            <c:dLbl>
              <c:idx val="4"/>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35,5</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920-443D-BF1D-369397A4049F}"/>
                </c:ext>
                <c:ext xmlns:c15="http://schemas.microsoft.com/office/drawing/2012/chart" uri="{CE6537A1-D6FC-4f65-9D91-7224C49458BB}">
                  <c15:spPr xmlns:c15="http://schemas.microsoft.com/office/drawing/2012/chart">
                    <a:prstGeom prst="rect">
                      <a:avLst/>
                    </a:prstGeom>
                  </c15:spPr>
                </c:ext>
              </c:extLst>
            </c:dLbl>
            <c:dLbl>
              <c:idx val="5"/>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33,3</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920-443D-BF1D-369397A4049F}"/>
                </c:ext>
                <c:ext xmlns:c15="http://schemas.microsoft.com/office/drawing/2012/chart" uri="{CE6537A1-D6FC-4f65-9D91-7224C49458BB}">
                  <c15:spPr xmlns:c15="http://schemas.microsoft.com/office/drawing/2012/chart">
                    <a:prstGeom prst="rect">
                      <a:avLst/>
                    </a:prstGeom>
                  </c15:spPr>
                </c:ext>
              </c:extLst>
            </c:dLbl>
            <c:dLbl>
              <c:idx val="6"/>
              <c:layout>
                <c:manualLayout>
                  <c:x val="-4.3605999999999999E-2"/>
                  <c:y val="3.8039000000000003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6,7</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2920-443D-BF1D-369397A4049F}"/>
                </c:ext>
                <c:ext xmlns:c15="http://schemas.microsoft.com/office/drawing/2012/chart" uri="{CE6537A1-D6FC-4f65-9D91-7224C49458BB}">
                  <c15:spPr xmlns:c15="http://schemas.microsoft.com/office/drawing/2012/chart">
                    <a:prstGeom prst="rect">
                      <a:avLst/>
                    </a:prstGeom>
                  </c15:spPr>
                </c:ext>
              </c:extLst>
            </c:dLbl>
            <c:dLbl>
              <c:idx val="7"/>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50,0</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2920-443D-BF1D-369397A4049F}"/>
                </c:ext>
                <c:ext xmlns:c15="http://schemas.microsoft.com/office/drawing/2012/chart" uri="{CE6537A1-D6FC-4f65-9D91-7224C49458BB}">
                  <c15:spPr xmlns:c15="http://schemas.microsoft.com/office/drawing/2012/chart">
                    <a:prstGeom prst="rect">
                      <a:avLst/>
                    </a:prstGeom>
                  </c15:spPr>
                </c:ext>
              </c:extLst>
            </c:dLbl>
            <c:dLbl>
              <c:idx val="8"/>
              <c:layout>
                <c:manualLayout>
                  <c:x val="-3.2550999999999997E-2"/>
                  <c:y val="-5.8788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33,3</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2920-443D-BF1D-369397A4049F}"/>
                </c:ext>
                <c:ext xmlns:c15="http://schemas.microsoft.com/office/drawing/2012/chart" uri="{CE6537A1-D6FC-4f65-9D91-7224C49458BB}">
                  <c15:spPr xmlns:c15="http://schemas.microsoft.com/office/drawing/2012/chart">
                    <a:prstGeom prst="rect">
                      <a:avLst/>
                    </a:prstGeom>
                  </c15:spPr>
                </c:ext>
              </c:extLst>
            </c:dLbl>
            <c:dLbl>
              <c:idx val="9"/>
              <c:layout>
                <c:manualLayout>
                  <c:x val="-4.4835E-2"/>
                  <c:y val="4.7260999999999997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16,7</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2920-443D-BF1D-369397A4049F}"/>
                </c:ext>
                <c:ext xmlns:c15="http://schemas.microsoft.com/office/drawing/2012/chart" uri="{CE6537A1-D6FC-4f65-9D91-7224C49458BB}">
                  <c15:spPr xmlns:c15="http://schemas.microsoft.com/office/drawing/2012/chart">
                    <a:prstGeom prst="rect">
                      <a:avLst/>
                    </a:prstGeom>
                  </c15:spPr>
                </c:ext>
              </c:extLst>
            </c:dLbl>
            <c:dLbl>
              <c:idx val="10"/>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26,7</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2920-443D-BF1D-369397A4049F}"/>
                </c:ext>
                <c:ext xmlns:c15="http://schemas.microsoft.com/office/drawing/2012/chart" uri="{CE6537A1-D6FC-4f65-9D91-7224C49458BB}">
                  <c15:spPr xmlns:c15="http://schemas.microsoft.com/office/drawing/2012/chart">
                    <a:prstGeom prst="rect">
                      <a:avLst/>
                    </a:prstGeom>
                  </c15:spPr>
                </c:ext>
              </c:extLst>
            </c:dLbl>
            <c:dLbl>
              <c:idx val="11"/>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33,3</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2920-443D-BF1D-369397A4049F}"/>
                </c:ex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lumMod val="75000"/>
                        <a:lumOff val="25000"/>
                      </a:schemeClr>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Лист1!$B$104:$M$104</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Лист1!$B$105:$M$105</c:f>
              <c:numCache>
                <c:formatCode>General</c:formatCode>
                <c:ptCount val="12"/>
                <c:pt idx="0">
                  <c:v>40</c:v>
                </c:pt>
                <c:pt idx="1">
                  <c:v>20</c:v>
                </c:pt>
                <c:pt idx="2">
                  <c:v>73.33</c:v>
                </c:pt>
                <c:pt idx="3">
                  <c:v>33.33</c:v>
                </c:pt>
                <c:pt idx="4">
                  <c:v>35.56</c:v>
                </c:pt>
                <c:pt idx="5">
                  <c:v>33.33</c:v>
                </c:pt>
                <c:pt idx="6">
                  <c:v>6.67</c:v>
                </c:pt>
                <c:pt idx="7">
                  <c:v>50</c:v>
                </c:pt>
                <c:pt idx="8">
                  <c:v>33.33</c:v>
                </c:pt>
                <c:pt idx="9">
                  <c:v>16.670000000000002</c:v>
                </c:pt>
                <c:pt idx="10">
                  <c:v>26.67</c:v>
                </c:pt>
                <c:pt idx="11">
                  <c:v>33.33</c:v>
                </c:pt>
              </c:numCache>
            </c:numRef>
          </c:val>
          <c:smooth val="0"/>
          <c:extLst xmlns:c16r2="http://schemas.microsoft.com/office/drawing/2015/06/chart">
            <c:ext xmlns:c16="http://schemas.microsoft.com/office/drawing/2014/chart" uri="{C3380CC4-5D6E-409C-BE32-E72D297353CC}">
              <c16:uniqueId val="{0000000C-2920-443D-BF1D-369397A4049F}"/>
            </c:ext>
          </c:extLst>
        </c:ser>
        <c:dLbls>
          <c:dLblPos val="t"/>
          <c:showLegendKey val="0"/>
          <c:showVal val="1"/>
          <c:showCatName val="0"/>
          <c:showSerName val="0"/>
          <c:showPercent val="0"/>
          <c:showBubbleSize val="0"/>
        </c:dLbls>
        <c:marker val="1"/>
        <c:smooth val="0"/>
        <c:axId val="285524496"/>
        <c:axId val="285525056"/>
      </c:lineChart>
      <c:catAx>
        <c:axId val="285524496"/>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5525056"/>
        <c:crosses val="autoZero"/>
        <c:auto val="1"/>
        <c:lblAlgn val="ctr"/>
        <c:lblOffset val="100"/>
        <c:noMultiLvlLbl val="0"/>
      </c:catAx>
      <c:valAx>
        <c:axId val="285525056"/>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5524496"/>
        <c:crosses val="autoZero"/>
        <c:crossBetween val="between"/>
      </c:valAx>
      <c:spPr>
        <a:prstGeom prst="rect">
          <a:avLst/>
        </a:prstGeom>
        <a:noFill/>
        <a:ln>
          <a:noFill/>
        </a:ln>
        <a:effectLst/>
      </c:spPr>
    </c:plotArea>
    <c:plotVisOnly val="1"/>
    <c:dispBlanksAs val="gap"/>
    <c:showDLblsOverMax val="0"/>
  </c:chart>
  <c:spPr>
    <a:xfrm>
      <a:off x="516047" y="2273222"/>
      <a:ext cx="5169529" cy="2754406"/>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409999999999999E-2"/>
          <c:y val="0.12911600000000001"/>
          <c:w val="0.96297600000000005"/>
          <c:h val="0.63706700000000005"/>
        </c:manualLayout>
      </c:layout>
      <c:barChart>
        <c:barDir val="col"/>
        <c:grouping val="clustered"/>
        <c:varyColors val="0"/>
        <c:ser>
          <c:idx val="0"/>
          <c:order val="0"/>
          <c:tx>
            <c:strRef>
              <c:f>Лист1!$A$93</c:f>
              <c:strCache>
                <c:ptCount val="1"/>
                <c:pt idx="0">
                  <c:v>Камчатский край</c:v>
                </c:pt>
              </c:strCache>
            </c:strRef>
          </c:tx>
          <c:spPr>
            <a:prstGeom prst="rect">
              <a:avLst/>
            </a:prstGeom>
            <a:solidFill>
              <a:schemeClr val="accent1"/>
            </a:solidFill>
            <a:ln>
              <a:noFill/>
            </a:ln>
            <a:effectLst/>
          </c:spPr>
          <c:invertIfNegative val="0"/>
          <c:dLbls>
            <c:dLbl>
              <c:idx val="0"/>
              <c:tx>
                <c:rich>
                  <a:bodyPr/>
                  <a:lstStyle/>
                  <a:p>
                    <a:r>
                      <a:rPr lang="en-US"/>
                      <a:t>33,9</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483-4166-980B-B51CC86BCFDA}"/>
                </c:ext>
                <c:ext xmlns:c15="http://schemas.microsoft.com/office/drawing/2012/chart" uri="{CE6537A1-D6FC-4f65-9D91-7224C49458BB}"/>
              </c:extLst>
            </c:dLbl>
            <c:dLbl>
              <c:idx val="1"/>
              <c:tx>
                <c:rich>
                  <a:bodyPr/>
                  <a:lstStyle/>
                  <a:p>
                    <a:r>
                      <a:rPr lang="en-US"/>
                      <a:t>29,8</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483-4166-980B-B51CC86BCFDA}"/>
                </c:ext>
                <c:ext xmlns:c15="http://schemas.microsoft.com/office/drawing/2012/chart" uri="{CE6537A1-D6FC-4f65-9D91-7224C49458BB}"/>
              </c:extLst>
            </c:dLbl>
            <c:dLbl>
              <c:idx val="2"/>
              <c:tx>
                <c:rich>
                  <a:bodyPr/>
                  <a:lstStyle/>
                  <a:p>
                    <a:r>
                      <a:rPr lang="en-US"/>
                      <a:t>31,5</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7483-4166-980B-B51CC86BCFDA}"/>
                </c:ext>
                <c:ext xmlns:c15="http://schemas.microsoft.com/office/drawing/2012/chart" uri="{CE6537A1-D6FC-4f65-9D91-7224C49458BB}"/>
              </c:extLst>
            </c:dLbl>
            <c:dLbl>
              <c:idx val="3"/>
              <c:tx>
                <c:rich>
                  <a:bodyPr/>
                  <a:lstStyle/>
                  <a:p>
                    <a:r>
                      <a:rPr lang="en-US"/>
                      <a:t>4,8</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483-4166-980B-B51CC86BCFDA}"/>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Лист1!$B$92:$E$92</c:f>
              <c:strCache>
                <c:ptCount val="4"/>
                <c:pt idx="0">
                  <c:v>Неудовлетворительно</c:v>
                </c:pt>
                <c:pt idx="1">
                  <c:v>Удовлетворительно</c:v>
                </c:pt>
                <c:pt idx="2">
                  <c:v>Хорошо</c:v>
                </c:pt>
                <c:pt idx="3">
                  <c:v>Отлично</c:v>
                </c:pt>
              </c:strCache>
            </c:strRef>
          </c:cat>
          <c:val>
            <c:numRef>
              <c:f>Лист1!$B$93:$E$93</c:f>
              <c:numCache>
                <c:formatCode>General</c:formatCode>
                <c:ptCount val="4"/>
                <c:pt idx="0">
                  <c:v>33.869999999999997</c:v>
                </c:pt>
                <c:pt idx="1">
                  <c:v>29.84</c:v>
                </c:pt>
                <c:pt idx="2">
                  <c:v>31.45</c:v>
                </c:pt>
                <c:pt idx="3">
                  <c:v>4.84</c:v>
                </c:pt>
              </c:numCache>
            </c:numRef>
          </c:val>
          <c:extLst xmlns:c16r2="http://schemas.microsoft.com/office/drawing/2015/06/chart">
            <c:ext xmlns:c16="http://schemas.microsoft.com/office/drawing/2014/chart" uri="{C3380CC4-5D6E-409C-BE32-E72D297353CC}">
              <c16:uniqueId val="{00000004-7483-4166-980B-B51CC86BCFDA}"/>
            </c:ext>
          </c:extLst>
        </c:ser>
        <c:dLbls>
          <c:dLblPos val="outEnd"/>
          <c:showLegendKey val="0"/>
          <c:showVal val="1"/>
          <c:showCatName val="0"/>
          <c:showSerName val="0"/>
          <c:showPercent val="0"/>
          <c:showBubbleSize val="0"/>
        </c:dLbls>
        <c:gapWidth val="219"/>
        <c:overlap val="-27"/>
        <c:axId val="286162224"/>
        <c:axId val="286162784"/>
      </c:barChart>
      <c:catAx>
        <c:axId val="286162224"/>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6162784"/>
        <c:crosses val="autoZero"/>
        <c:auto val="1"/>
        <c:lblAlgn val="ctr"/>
        <c:lblOffset val="100"/>
        <c:noMultiLvlLbl val="0"/>
      </c:catAx>
      <c:valAx>
        <c:axId val="28616278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6162224"/>
        <c:crosses val="autoZero"/>
        <c:crossBetween val="between"/>
      </c:valAx>
      <c:spPr>
        <a:prstGeom prst="rect">
          <a:avLst/>
        </a:prstGeom>
        <a:noFill/>
        <a:ln>
          <a:noFill/>
        </a:ln>
        <a:effectLst/>
      </c:spPr>
    </c:plotArea>
    <c:plotVisOnly val="1"/>
    <c:dispBlanksAs val="gap"/>
    <c:showDLblsOverMax val="0"/>
  </c:chart>
  <c:spPr>
    <a:xfrm>
      <a:off x="353085" y="2167999"/>
      <a:ext cx="5361915" cy="2983211"/>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535999999999997E-2"/>
          <c:y val="1.8519000000000001E-2"/>
          <c:w val="0.93888899999999997"/>
          <c:h val="0.84167499999999995"/>
        </c:manualLayout>
      </c:layout>
      <c:lineChart>
        <c:grouping val="standard"/>
        <c:varyColors val="0"/>
        <c:ser>
          <c:idx val="0"/>
          <c:order val="0"/>
          <c:tx>
            <c:strRef>
              <c:f>Лист1!$A$119</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4"/>
              <c:layout>
                <c:manualLayout>
                  <c:x val="7.241E-3"/>
                  <c:y val="-3.5880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F13E-44FC-BE79-25F523FC5E1B}"/>
                </c:ext>
                <c:ext xmlns:c15="http://schemas.microsoft.com/office/drawing/2012/chart" uri="{CE6537A1-D6FC-4f65-9D91-7224C49458BB}"/>
              </c:extLst>
            </c:dLbl>
            <c:dLbl>
              <c:idx val="5"/>
              <c:layout>
                <c:manualLayout>
                  <c:x val="-4.6232000000000002E-2"/>
                  <c:y val="-6.36570000000000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13E-44FC-BE79-25F523FC5E1B}"/>
                </c:ext>
                <c:ext xmlns:c15="http://schemas.microsoft.com/office/drawing/2012/chart" uri="{CE6537A1-D6FC-4f65-9D91-7224C49458BB}"/>
              </c:extLst>
            </c:dLbl>
            <c:dLbl>
              <c:idx val="6"/>
              <c:layout>
                <c:manualLayout>
                  <c:x val="-4.6788999999999997E-2"/>
                  <c:y val="-5.9027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13E-44FC-BE79-25F523FC5E1B}"/>
                </c:ext>
                <c:ext xmlns:c15="http://schemas.microsoft.com/office/drawing/2012/chart" uri="{CE6537A1-D6FC-4f65-9D91-7224C49458BB}"/>
              </c:extLst>
            </c:dLbl>
            <c:dLbl>
              <c:idx val="7"/>
              <c:layout>
                <c:manualLayout>
                  <c:x val="-5.5143999999999999E-2"/>
                  <c:y val="-4.9769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13E-44FC-BE79-25F523FC5E1B}"/>
                </c:ext>
                <c:ext xmlns:c15="http://schemas.microsoft.com/office/drawing/2012/chart" uri="{CE6537A1-D6FC-4f65-9D91-7224C49458BB}"/>
              </c:extLst>
            </c:dLbl>
            <c:dLbl>
              <c:idx val="8"/>
              <c:layout>
                <c:manualLayout>
                  <c:x val="-6.1828000000000001E-2"/>
                  <c:y val="-5.4398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13E-44FC-BE79-25F523FC5E1B}"/>
                </c:ext>
                <c:ext xmlns:c15="http://schemas.microsoft.com/office/drawing/2012/chart" uri="{CE6537A1-D6FC-4f65-9D91-7224C49458BB}"/>
              </c:extLst>
            </c:dLbl>
            <c:dLbl>
              <c:idx val="10"/>
              <c:layout>
                <c:manualLayout>
                  <c:x val="-3.2863999999999997E-2"/>
                  <c:y val="5.2082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13E-44FC-BE79-25F523FC5E1B}"/>
                </c:ext>
                <c:ext xmlns:c15="http://schemas.microsoft.com/office/drawing/2012/chart" uri="{CE6537A1-D6FC-4f65-9D91-7224C49458BB}"/>
              </c:extLst>
            </c:dLbl>
            <c:dLbl>
              <c:idx val="12"/>
              <c:layout>
                <c:manualLayout>
                  <c:x val="-3.7319999999999999E-2"/>
                  <c:y val="3.819399999999999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F13E-44FC-BE79-25F523FC5E1B}"/>
                </c:ext>
                <c:ext xmlns:c15="http://schemas.microsoft.com/office/drawing/2012/chart" uri="{CE6537A1-D6FC-4f65-9D91-7224C49458BB}"/>
              </c:extLst>
            </c:dLbl>
            <c:dLbl>
              <c:idx val="14"/>
              <c:layout>
                <c:manualLayout>
                  <c:x val="-3.2863999999999997E-2"/>
                  <c:y val="3.819399999999999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F13E-44FC-BE79-25F523FC5E1B}"/>
                </c:ext>
                <c:ext xmlns:c15="http://schemas.microsoft.com/office/drawing/2012/chart" uri="{CE6537A1-D6FC-4f65-9D91-7224C49458BB}"/>
              </c:extLst>
            </c:dLbl>
            <c:dLbl>
              <c:idx val="15"/>
              <c:layout>
                <c:manualLayout>
                  <c:x val="-3.7319999999999999E-2"/>
                  <c:y val="-6.36570000000000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F13E-44FC-BE79-25F523FC5E1B}"/>
                </c:ext>
                <c:ext xmlns:c15="http://schemas.microsoft.com/office/drawing/2012/chart" uri="{CE6537A1-D6FC-4f65-9D91-7224C49458BB}"/>
              </c:extLst>
            </c:dLbl>
            <c:dLbl>
              <c:idx val="16"/>
              <c:layout>
                <c:manualLayout>
                  <c:x val="-3.2863999999999997E-2"/>
                  <c:y val="3.356499999999999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13E-44FC-BE79-25F523FC5E1B}"/>
                </c:ext>
                <c:ext xmlns:c15="http://schemas.microsoft.com/office/drawing/2012/chart" uri="{CE6537A1-D6FC-4f65-9D91-7224C49458BB}"/>
              </c:extLst>
            </c:dLbl>
            <c:dLbl>
              <c:idx val="18"/>
              <c:layout>
                <c:manualLayout>
                  <c:x val="-2.1722999999999999E-2"/>
                  <c:y val="3.356499999999999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F13E-44FC-BE79-25F523FC5E1B}"/>
                </c:ext>
                <c:ext xmlns:c15="http://schemas.microsoft.com/office/drawing/2012/chart" uri="{CE6537A1-D6FC-4f65-9D91-7224C49458BB}"/>
              </c:extLst>
            </c:dLbl>
            <c:dLbl>
              <c:idx val="19"/>
              <c:layout>
                <c:manualLayout>
                  <c:x val="-5.5143999999999999E-2"/>
                  <c:y val="-5.9027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F13E-44FC-BE79-25F523FC5E1B}"/>
                </c:ext>
                <c:ext xmlns:c15="http://schemas.microsoft.com/office/drawing/2012/chart" uri="{CE6537A1-D6FC-4f65-9D91-7224C49458BB}"/>
              </c:extLst>
            </c:dLbl>
            <c:dLbl>
              <c:idx val="21"/>
              <c:layout>
                <c:manualLayout>
                  <c:x val="-6.1828000000000001E-2"/>
                  <c:y val="-4.9769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F13E-44FC-BE79-25F523FC5E1B}"/>
                </c:ext>
                <c:ext xmlns:c15="http://schemas.microsoft.com/office/drawing/2012/chart" uri="{CE6537A1-D6FC-4f65-9D91-7224C49458BB}"/>
              </c:extLst>
            </c:dLbl>
            <c:dLbl>
              <c:idx val="22"/>
              <c:layout>
                <c:manualLayout>
                  <c:x val="-3.2863999999999997E-2"/>
                  <c:y val="3.356499999999999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F13E-44FC-BE79-25F523FC5E1B}"/>
                </c:ext>
                <c:ext xmlns:c15="http://schemas.microsoft.com/office/drawing/2012/chart" uri="{CE6537A1-D6FC-4f65-9D91-7224C49458BB}"/>
              </c:extLst>
            </c:dLbl>
            <c:dLbl>
              <c:idx val="24"/>
              <c:layout>
                <c:manualLayout>
                  <c:x val="-1.9494999999999998E-2"/>
                  <c:y val="-5.9027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F13E-44FC-BE79-25F523FC5E1B}"/>
                </c:ext>
                <c:ext xmlns:c15="http://schemas.microsoft.com/office/drawing/2012/chart" uri="{CE6537A1-D6FC-4f65-9D91-7224C49458BB}"/>
              </c:extLst>
            </c:dLbl>
            <c:dLbl>
              <c:idx val="25"/>
              <c:layout>
                <c:manualLayout>
                  <c:x val="-2.8407999999999999E-2"/>
                  <c:y val="3.356499999999999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F13E-44FC-BE79-25F523FC5E1B}"/>
                </c:ext>
                <c:ext xmlns:c15="http://schemas.microsoft.com/office/drawing/2012/chart" uri="{CE6537A1-D6FC-4f65-9D91-7224C49458BB}"/>
              </c:extLst>
            </c:dLbl>
            <c:dLbl>
              <c:idx val="28"/>
              <c:layout>
                <c:manualLayout>
                  <c:x val="-3.2863999999999997E-2"/>
                  <c:y val="3.356499999999999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F13E-44FC-BE79-25F523FC5E1B}"/>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Лист1!$B$118:$AH$118</c:f>
              <c:numCache>
                <c:formatCode>General</c:formatCode>
                <c:ptCount val="33"/>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numCache>
            </c:numRef>
          </c:cat>
          <c:val>
            <c:numRef>
              <c:f>Лист1!$B$119:$AH$119</c:f>
              <c:numCache>
                <c:formatCode>General</c:formatCode>
                <c:ptCount val="33"/>
                <c:pt idx="0">
                  <c:v>0</c:v>
                </c:pt>
                <c:pt idx="1">
                  <c:v>0</c:v>
                </c:pt>
                <c:pt idx="2">
                  <c:v>0.8</c:v>
                </c:pt>
                <c:pt idx="3">
                  <c:v>0</c:v>
                </c:pt>
                <c:pt idx="4">
                  <c:v>0.8</c:v>
                </c:pt>
                <c:pt idx="5">
                  <c:v>2.4</c:v>
                </c:pt>
                <c:pt idx="6">
                  <c:v>4</c:v>
                </c:pt>
                <c:pt idx="7">
                  <c:v>5.6</c:v>
                </c:pt>
                <c:pt idx="8">
                  <c:v>6.5</c:v>
                </c:pt>
                <c:pt idx="9">
                  <c:v>8.1</c:v>
                </c:pt>
                <c:pt idx="10">
                  <c:v>5.6</c:v>
                </c:pt>
                <c:pt idx="11">
                  <c:v>8.9</c:v>
                </c:pt>
                <c:pt idx="12">
                  <c:v>4.8</c:v>
                </c:pt>
                <c:pt idx="13">
                  <c:v>4.8</c:v>
                </c:pt>
                <c:pt idx="14">
                  <c:v>1.6</c:v>
                </c:pt>
                <c:pt idx="15">
                  <c:v>2.4</c:v>
                </c:pt>
                <c:pt idx="16">
                  <c:v>2.4</c:v>
                </c:pt>
                <c:pt idx="17">
                  <c:v>2.4</c:v>
                </c:pt>
                <c:pt idx="18">
                  <c:v>2.4</c:v>
                </c:pt>
                <c:pt idx="19">
                  <c:v>5.6</c:v>
                </c:pt>
                <c:pt idx="20">
                  <c:v>7.3</c:v>
                </c:pt>
                <c:pt idx="21">
                  <c:v>2.4</c:v>
                </c:pt>
                <c:pt idx="22">
                  <c:v>0.8</c:v>
                </c:pt>
                <c:pt idx="23">
                  <c:v>8.9</c:v>
                </c:pt>
                <c:pt idx="24">
                  <c:v>3.2</c:v>
                </c:pt>
                <c:pt idx="25">
                  <c:v>0.8</c:v>
                </c:pt>
                <c:pt idx="26">
                  <c:v>2.4</c:v>
                </c:pt>
                <c:pt idx="27">
                  <c:v>3.2</c:v>
                </c:pt>
                <c:pt idx="28">
                  <c:v>0.8</c:v>
                </c:pt>
                <c:pt idx="29">
                  <c:v>0.8</c:v>
                </c:pt>
                <c:pt idx="30">
                  <c:v>0</c:v>
                </c:pt>
                <c:pt idx="31">
                  <c:v>0</c:v>
                </c:pt>
                <c:pt idx="32">
                  <c:v>0</c:v>
                </c:pt>
              </c:numCache>
            </c:numRef>
          </c:val>
          <c:smooth val="0"/>
          <c:extLst xmlns:c16r2="http://schemas.microsoft.com/office/drawing/2015/06/chart">
            <c:ext xmlns:c16="http://schemas.microsoft.com/office/drawing/2014/chart" uri="{C3380CC4-5D6E-409C-BE32-E72D297353CC}">
              <c16:uniqueId val="{00000011-F13E-44FC-BE79-25F523FC5E1B}"/>
            </c:ext>
          </c:extLst>
        </c:ser>
        <c:dLbls>
          <c:dLblPos val="t"/>
          <c:showLegendKey val="0"/>
          <c:showVal val="1"/>
          <c:showCatName val="0"/>
          <c:showSerName val="0"/>
          <c:showPercent val="0"/>
          <c:showBubbleSize val="0"/>
        </c:dLbls>
        <c:marker val="1"/>
        <c:smooth val="0"/>
        <c:axId val="286165024"/>
        <c:axId val="286165584"/>
      </c:lineChart>
      <c:catAx>
        <c:axId val="286165024"/>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6165584"/>
        <c:crosses val="autoZero"/>
        <c:auto val="1"/>
        <c:lblAlgn val="ctr"/>
        <c:lblOffset val="100"/>
        <c:noMultiLvlLbl val="0"/>
      </c:catAx>
      <c:valAx>
        <c:axId val="28616558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6165024"/>
        <c:crosses val="autoZero"/>
        <c:crossBetween val="between"/>
      </c:valAx>
      <c:spPr>
        <a:prstGeom prst="rect">
          <a:avLst/>
        </a:prstGeom>
        <a:noFill/>
        <a:ln>
          <a:noFill/>
        </a:ln>
        <a:effectLst/>
      </c:spPr>
    </c:plotArea>
    <c:plotVisOnly val="1"/>
    <c:dispBlanksAs val="gap"/>
    <c:showDLblsOverMax val="0"/>
  </c:chart>
  <c:spPr>
    <a:xfrm>
      <a:off x="6189380" y="3545203"/>
      <a:ext cx="5700056" cy="2743200"/>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160000000000002E-3"/>
          <c:y val="0"/>
          <c:w val="0.98845099999999997"/>
          <c:h val="0.86823700000000004"/>
        </c:manualLayout>
      </c:layout>
      <c:lineChart>
        <c:grouping val="standard"/>
        <c:varyColors val="0"/>
        <c:ser>
          <c:idx val="0"/>
          <c:order val="0"/>
          <c:tx>
            <c:strRef>
              <c:f>Лист1!$A$105</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71,8</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5E80-46B2-9E68-F5035FC45259}"/>
                </c:ext>
                <c:ext xmlns:c15="http://schemas.microsoft.com/office/drawing/2012/chart" uri="{CE6537A1-D6FC-4f65-9D91-7224C49458BB}">
                  <c15:spPr xmlns:c15="http://schemas.microsoft.com/office/drawing/2012/chart">
                    <a:prstGeom prst="rect">
                      <a:avLst/>
                    </a:prstGeom>
                  </c15:spPr>
                </c:ext>
              </c:extLst>
            </c:dLbl>
            <c:dLbl>
              <c:idx val="1"/>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82,3</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E80-46B2-9E68-F5035FC45259}"/>
                </c:ext>
                <c:ext xmlns:c15="http://schemas.microsoft.com/office/drawing/2012/chart" uri="{CE6537A1-D6FC-4f65-9D91-7224C49458BB}">
                  <c15:spPr xmlns:c15="http://schemas.microsoft.com/office/drawing/2012/chart">
                    <a:prstGeom prst="rect">
                      <a:avLst/>
                    </a:prstGeom>
                  </c15:spPr>
                </c:ext>
              </c:extLst>
            </c:dLbl>
            <c:dLbl>
              <c:idx val="2"/>
              <c:layout>
                <c:manualLayout>
                  <c:x val="-4.7337999999999998E-2"/>
                  <c:y val="2.6655999999999999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55,7</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5E80-46B2-9E68-F5035FC45259}"/>
                </c:ext>
                <c:ext xmlns:c15="http://schemas.microsoft.com/office/drawing/2012/chart" uri="{CE6537A1-D6FC-4f65-9D91-7224C49458BB}">
                  <c15:spPr xmlns:c15="http://schemas.microsoft.com/office/drawing/2012/chart">
                    <a:prstGeom prst="rect">
                      <a:avLst/>
                    </a:prstGeom>
                  </c15:spPr>
                </c:ext>
              </c:extLst>
            </c:dLbl>
            <c:dLbl>
              <c:idx val="3"/>
              <c:layout>
                <c:manualLayout>
                  <c:x val="-2.3578999999999999E-2"/>
                  <c:y val="6.5040000000000001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57,3</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5E80-46B2-9E68-F5035FC45259}"/>
                </c:ext>
                <c:ext xmlns:c15="http://schemas.microsoft.com/office/drawing/2012/chart" uri="{CE6537A1-D6FC-4f65-9D91-7224C49458BB}">
                  <c15:spPr xmlns:c15="http://schemas.microsoft.com/office/drawing/2012/chart">
                    <a:prstGeom prst="rect">
                      <a:avLst/>
                    </a:prstGeom>
                  </c15:spPr>
                </c:ext>
              </c:extLst>
            </c:dLbl>
            <c:dLbl>
              <c:idx val="4"/>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56,5</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5E80-46B2-9E68-F5035FC45259}"/>
                </c:ext>
                <c:ext xmlns:c15="http://schemas.microsoft.com/office/drawing/2012/chart" uri="{CE6537A1-D6FC-4f65-9D91-7224C49458BB}">
                  <c15:spPr xmlns:c15="http://schemas.microsoft.com/office/drawing/2012/chart">
                    <a:prstGeom prst="rect">
                      <a:avLst/>
                    </a:prstGeom>
                  </c15:spPr>
                </c:ext>
              </c:extLst>
            </c:dLbl>
            <c:dLbl>
              <c:idx val="5"/>
              <c:layout>
                <c:manualLayout>
                  <c:x val="-9.672E-3"/>
                  <c:y val="-6.7171999999999996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58,9</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5E80-46B2-9E68-F5035FC45259}"/>
                </c:ext>
                <c:ext xmlns:c15="http://schemas.microsoft.com/office/drawing/2012/chart" uri="{CE6537A1-D6FC-4f65-9D91-7224C49458BB}">
                  <c15:spPr xmlns:c15="http://schemas.microsoft.com/office/drawing/2012/chart">
                    <a:prstGeom prst="rect">
                      <a:avLst/>
                    </a:prstGeom>
                  </c15:spPr>
                </c:ext>
              </c:extLst>
            </c:dLbl>
            <c:dLbl>
              <c:idx val="6"/>
              <c:layout>
                <c:manualLayout>
                  <c:x val="-3.9814000000000002E-2"/>
                  <c:y val="4.7980000000000002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46,4</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5E80-46B2-9E68-F5035FC45259}"/>
                </c:ext>
                <c:ext xmlns:c15="http://schemas.microsoft.com/office/drawing/2012/chart" uri="{CE6537A1-D6FC-4f65-9D91-7224C49458BB}">
                  <c15:spPr xmlns:c15="http://schemas.microsoft.com/office/drawing/2012/chart">
                    <a:prstGeom prst="rect">
                      <a:avLst/>
                    </a:prstGeom>
                  </c15:spPr>
                </c:ext>
              </c:extLst>
            </c:dLbl>
            <c:dLbl>
              <c:idx val="7"/>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53,6</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5E80-46B2-9E68-F5035FC45259}"/>
                </c:ext>
                <c:ext xmlns:c15="http://schemas.microsoft.com/office/drawing/2012/chart" uri="{CE6537A1-D6FC-4f65-9D91-7224C49458BB}">
                  <c15:spPr xmlns:c15="http://schemas.microsoft.com/office/drawing/2012/chart">
                    <a:prstGeom prst="rect">
                      <a:avLst/>
                    </a:prstGeom>
                  </c15:spPr>
                </c:ext>
              </c:extLst>
            </c:dLbl>
            <c:dLbl>
              <c:idx val="8"/>
              <c:layout>
                <c:manualLayout>
                  <c:x val="-2.6248E-2"/>
                  <c:y val="4.3714999999999997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25,8</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5E80-46B2-9E68-F5035FC45259}"/>
                </c:ext>
                <c:ext xmlns:c15="http://schemas.microsoft.com/office/drawing/2012/chart" uri="{CE6537A1-D6FC-4f65-9D91-7224C49458BB}">
                  <c15:spPr xmlns:c15="http://schemas.microsoft.com/office/drawing/2012/chart">
                    <a:prstGeom prst="rect">
                      <a:avLst/>
                    </a:prstGeom>
                  </c15:spPr>
                </c:ext>
              </c:extLst>
            </c:dLbl>
            <c:dLbl>
              <c:idx val="9"/>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72,2</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5E80-46B2-9E68-F5035FC45259}"/>
                </c:ext>
                <c:ext xmlns:c15="http://schemas.microsoft.com/office/drawing/2012/chart" uri="{CE6537A1-D6FC-4f65-9D91-7224C49458BB}">
                  <c15:spPr xmlns:c15="http://schemas.microsoft.com/office/drawing/2012/chart">
                    <a:prstGeom prst="rect">
                      <a:avLst/>
                    </a:prstGeom>
                  </c15:spPr>
                </c:ext>
              </c:extLst>
            </c:dLbl>
            <c:dLbl>
              <c:idx val="10"/>
              <c:layout>
                <c:manualLayout>
                  <c:x val="-5.5129999999999997E-3"/>
                  <c:y val="-7.1437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54,0</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5E80-46B2-9E68-F5035FC45259}"/>
                </c:ext>
                <c:ext xmlns:c15="http://schemas.microsoft.com/office/drawing/2012/chart" uri="{CE6537A1-D6FC-4f65-9D91-7224C49458BB}">
                  <c15:spPr xmlns:c15="http://schemas.microsoft.com/office/drawing/2012/chart">
                    <a:prstGeom prst="rect">
                      <a:avLst/>
                    </a:prstGeom>
                  </c15:spPr>
                </c:ext>
              </c:extLst>
            </c:dLbl>
            <c:dLbl>
              <c:idx val="11"/>
              <c:layout>
                <c:manualLayout>
                  <c:x val="-2.4951999999999998E-2"/>
                  <c:y val="4.7980000000000002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33,1</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5E80-46B2-9E68-F5035FC45259}"/>
                </c:ext>
                <c:ext xmlns:c15="http://schemas.microsoft.com/office/drawing/2012/chart" uri="{CE6537A1-D6FC-4f65-9D91-7224C49458BB}">
                  <c15:spPr xmlns:c15="http://schemas.microsoft.com/office/drawing/2012/chart">
                    <a:prstGeom prst="rect">
                      <a:avLst/>
                    </a:prstGeom>
                  </c15:spPr>
                </c:ext>
              </c:extLst>
            </c:dLbl>
            <c:dLbl>
              <c:idx val="12"/>
              <c:layout>
                <c:manualLayout>
                  <c:x val="6.7380000000000001E-3"/>
                  <c:y val="1.3861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39,5</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5E80-46B2-9E68-F5035FC45259}"/>
                </c:ext>
                <c:ext xmlns:c15="http://schemas.microsoft.com/office/drawing/2012/chart" uri="{CE6537A1-D6FC-4f65-9D91-7224C49458BB}">
                  <c15:spPr xmlns:c15="http://schemas.microsoft.com/office/drawing/2012/chart">
                    <a:prstGeom prst="rect">
                      <a:avLst/>
                    </a:prstGeom>
                  </c15:spPr>
                </c:ext>
              </c:extLst>
            </c:dLbl>
            <c:dLbl>
              <c:idx val="13"/>
              <c:layout>
                <c:manualLayout>
                  <c:x val="-6.1162000000000001E-2"/>
                  <c:y val="-5.4378000000000003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53,6</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5E80-46B2-9E68-F5035FC45259}"/>
                </c:ext>
                <c:ext xmlns:c15="http://schemas.microsoft.com/office/drawing/2012/chart" uri="{CE6537A1-D6FC-4f65-9D91-7224C49458BB}">
                  <c15:spPr xmlns:c15="http://schemas.microsoft.com/office/drawing/2012/chart">
                    <a:prstGeom prst="rect">
                      <a:avLst/>
                    </a:prstGeom>
                  </c15:spPr>
                </c:ext>
              </c:extLst>
            </c:dLbl>
            <c:dLbl>
              <c:idx val="14"/>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52,0</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5E80-46B2-9E68-F5035FC45259}"/>
                </c:ext>
                <c:ext xmlns:c15="http://schemas.microsoft.com/office/drawing/2012/chart" uri="{CE6537A1-D6FC-4f65-9D91-7224C49458BB}">
                  <c15:spPr xmlns:c15="http://schemas.microsoft.com/office/drawing/2012/chart">
                    <a:prstGeom prst="rect">
                      <a:avLst/>
                    </a:prstGeom>
                  </c15:spPr>
                </c:ext>
              </c:extLst>
            </c:dLbl>
            <c:dLbl>
              <c:idx val="15"/>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55,2</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5E80-46B2-9E68-F5035FC45259}"/>
                </c:ext>
                <c:ext xmlns:c15="http://schemas.microsoft.com/office/drawing/2012/chart" uri="{CE6537A1-D6FC-4f65-9D91-7224C49458BB}">
                  <c15:spPr xmlns:c15="http://schemas.microsoft.com/office/drawing/2012/chart">
                    <a:prstGeom prst="rect">
                      <a:avLst/>
                    </a:prstGeom>
                  </c15:spPr>
                </c:ext>
              </c:extLst>
            </c:dLbl>
            <c:dLbl>
              <c:idx val="16"/>
              <c:layout>
                <c:manualLayout>
                  <c:x val="-4.0507000000000001E-2"/>
                  <c:y val="6.0775000000000003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24,2</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5E80-46B2-9E68-F5035FC45259}"/>
                </c:ext>
                <c:ext xmlns:c15="http://schemas.microsoft.com/office/drawing/2012/chart" uri="{CE6537A1-D6FC-4f65-9D91-7224C49458BB}">
                  <c15:spPr xmlns:c15="http://schemas.microsoft.com/office/drawing/2012/chart">
                    <a:prstGeom prst="rect">
                      <a:avLst/>
                    </a:prstGeom>
                  </c15:spPr>
                </c:ext>
              </c:extLst>
            </c:dLbl>
            <c:dLbl>
              <c:idx val="17"/>
              <c:layout>
                <c:manualLayout>
                  <c:x val="-4.7163999999999998E-2"/>
                  <c:y val="4.3714999999999997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11,3</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5E80-46B2-9E68-F5035FC45259}"/>
                </c:ext>
                <c:ext xmlns:c15="http://schemas.microsoft.com/office/drawing/2012/chart" uri="{CE6537A1-D6FC-4f65-9D91-7224C49458BB}">
                  <c15:spPr xmlns:c15="http://schemas.microsoft.com/office/drawing/2012/chart">
                    <a:prstGeom prst="rect">
                      <a:avLst/>
                    </a:prstGeom>
                  </c15:spPr>
                </c:ext>
              </c:extLst>
            </c:dLbl>
            <c:dLbl>
              <c:idx val="18"/>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16,1</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5E80-46B2-9E68-F5035FC45259}"/>
                </c:ext>
                <c:ext xmlns:c15="http://schemas.microsoft.com/office/drawing/2012/chart" uri="{CE6537A1-D6FC-4f65-9D91-7224C49458BB}">
                  <c15:spPr xmlns:c15="http://schemas.microsoft.com/office/drawing/2012/chart">
                    <a:prstGeom prst="rect">
                      <a:avLst/>
                    </a:prstGeom>
                  </c15:spPr>
                </c:ext>
              </c:extLst>
            </c:dLbl>
            <c:dLbl>
              <c:idx val="19"/>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5,7</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3-5E80-46B2-9E68-F5035FC45259}"/>
                </c:ex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lumMod val="75000"/>
                        <a:lumOff val="25000"/>
                      </a:schemeClr>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Лист1!$B$104:$U$104</c:f>
              <c:strCach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17К1</c:v>
                </c:pt>
                <c:pt idx="17">
                  <c:v>17К2</c:v>
                </c:pt>
                <c:pt idx="18">
                  <c:v>17К3</c:v>
                </c:pt>
                <c:pt idx="19">
                  <c:v>17К4</c:v>
                </c:pt>
              </c:strCache>
            </c:strRef>
          </c:cat>
          <c:val>
            <c:numRef>
              <c:f>Лист1!$B$105:$U$105</c:f>
              <c:numCache>
                <c:formatCode>General</c:formatCode>
                <c:ptCount val="20"/>
                <c:pt idx="0">
                  <c:v>71.77</c:v>
                </c:pt>
                <c:pt idx="1">
                  <c:v>82.26</c:v>
                </c:pt>
                <c:pt idx="2">
                  <c:v>55.65</c:v>
                </c:pt>
                <c:pt idx="3">
                  <c:v>57.26</c:v>
                </c:pt>
                <c:pt idx="4">
                  <c:v>56.45</c:v>
                </c:pt>
                <c:pt idx="5">
                  <c:v>58.87</c:v>
                </c:pt>
                <c:pt idx="6">
                  <c:v>46.37</c:v>
                </c:pt>
                <c:pt idx="7">
                  <c:v>53.63</c:v>
                </c:pt>
                <c:pt idx="8">
                  <c:v>25.81</c:v>
                </c:pt>
                <c:pt idx="9">
                  <c:v>72.180000000000007</c:v>
                </c:pt>
                <c:pt idx="10">
                  <c:v>54.03</c:v>
                </c:pt>
                <c:pt idx="11">
                  <c:v>33.06</c:v>
                </c:pt>
                <c:pt idx="12">
                  <c:v>39.520000000000003</c:v>
                </c:pt>
                <c:pt idx="13">
                  <c:v>53.63</c:v>
                </c:pt>
                <c:pt idx="14">
                  <c:v>52.02</c:v>
                </c:pt>
                <c:pt idx="15">
                  <c:v>55.24</c:v>
                </c:pt>
                <c:pt idx="16">
                  <c:v>24.19</c:v>
                </c:pt>
                <c:pt idx="17">
                  <c:v>11.29</c:v>
                </c:pt>
                <c:pt idx="18">
                  <c:v>16.13</c:v>
                </c:pt>
                <c:pt idx="19">
                  <c:v>5.65</c:v>
                </c:pt>
              </c:numCache>
            </c:numRef>
          </c:val>
          <c:smooth val="0"/>
          <c:extLst xmlns:c16r2="http://schemas.microsoft.com/office/drawing/2015/06/chart">
            <c:ext xmlns:c16="http://schemas.microsoft.com/office/drawing/2014/chart" uri="{C3380CC4-5D6E-409C-BE32-E72D297353CC}">
              <c16:uniqueId val="{00000014-5E80-46B2-9E68-F5035FC45259}"/>
            </c:ext>
          </c:extLst>
        </c:ser>
        <c:dLbls>
          <c:dLblPos val="t"/>
          <c:showLegendKey val="0"/>
          <c:showVal val="1"/>
          <c:showCatName val="0"/>
          <c:showSerName val="0"/>
          <c:showPercent val="0"/>
          <c:showBubbleSize val="0"/>
        </c:dLbls>
        <c:marker val="1"/>
        <c:smooth val="0"/>
        <c:axId val="286168384"/>
        <c:axId val="286690544"/>
      </c:lineChart>
      <c:catAx>
        <c:axId val="286168384"/>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6690544"/>
        <c:crosses val="autoZero"/>
        <c:auto val="1"/>
        <c:lblAlgn val="ctr"/>
        <c:lblOffset val="100"/>
        <c:noMultiLvlLbl val="0"/>
      </c:catAx>
      <c:valAx>
        <c:axId val="28669054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6168384"/>
        <c:crosses val="autoZero"/>
        <c:crossBetween val="between"/>
      </c:valAx>
      <c:spPr>
        <a:prstGeom prst="rect">
          <a:avLst/>
        </a:prstGeom>
        <a:noFill/>
        <a:ln>
          <a:noFill/>
        </a:ln>
        <a:effectLst/>
      </c:spPr>
    </c:plotArea>
    <c:plotVisOnly val="1"/>
    <c:dispBlanksAs val="gap"/>
    <c:showDLblsOverMax val="0"/>
  </c:chart>
  <c:spPr>
    <a:xfrm>
      <a:off x="814813" y="1911285"/>
      <a:ext cx="5183471" cy="2977788"/>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791000000000001E-2"/>
          <c:y val="8.7963E-2"/>
          <c:w val="0.94717899999999999"/>
          <c:h val="0.78407400000000005"/>
        </c:manualLayout>
      </c:layout>
      <c:barChart>
        <c:barDir val="col"/>
        <c:grouping val="clustered"/>
        <c:varyColors val="0"/>
        <c:ser>
          <c:idx val="0"/>
          <c:order val="0"/>
          <c:tx>
            <c:strRef>
              <c:f>Лист1!$A$74</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Лист1!$B$73:$E$73</c:f>
              <c:strCache>
                <c:ptCount val="4"/>
                <c:pt idx="0">
                  <c:v>Неудовлетворительно</c:v>
                </c:pt>
                <c:pt idx="1">
                  <c:v>Удовлетворительно</c:v>
                </c:pt>
                <c:pt idx="2">
                  <c:v>Хорошо</c:v>
                </c:pt>
                <c:pt idx="3">
                  <c:v>Отлично</c:v>
                </c:pt>
              </c:strCache>
            </c:strRef>
          </c:cat>
          <c:val>
            <c:numRef>
              <c:f>Лист1!$B$74:$E$74</c:f>
              <c:numCache>
                <c:formatCode>0.0</c:formatCode>
                <c:ptCount val="4"/>
                <c:pt idx="0">
                  <c:v>32.19</c:v>
                </c:pt>
                <c:pt idx="1">
                  <c:v>48.63</c:v>
                </c:pt>
                <c:pt idx="2">
                  <c:v>18.489999999999998</c:v>
                </c:pt>
                <c:pt idx="3">
                  <c:v>0.68</c:v>
                </c:pt>
              </c:numCache>
            </c:numRef>
          </c:val>
          <c:extLst xmlns:c16r2="http://schemas.microsoft.com/office/drawing/2015/06/chart">
            <c:ext xmlns:c16="http://schemas.microsoft.com/office/drawing/2014/chart" uri="{C3380CC4-5D6E-409C-BE32-E72D297353CC}">
              <c16:uniqueId val="{00000000-49AD-48BE-831E-3BADF36BD94D}"/>
            </c:ext>
          </c:extLst>
        </c:ser>
        <c:dLbls>
          <c:dLblPos val="outEnd"/>
          <c:showLegendKey val="0"/>
          <c:showVal val="1"/>
          <c:showCatName val="0"/>
          <c:showSerName val="0"/>
          <c:showPercent val="0"/>
          <c:showBubbleSize val="0"/>
        </c:dLbls>
        <c:gapWidth val="219"/>
        <c:overlap val="-27"/>
        <c:axId val="286695024"/>
        <c:axId val="286693344"/>
      </c:barChart>
      <c:catAx>
        <c:axId val="286695024"/>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6693344"/>
        <c:crosses val="autoZero"/>
        <c:auto val="1"/>
        <c:lblAlgn val="ctr"/>
        <c:lblOffset val="100"/>
        <c:noMultiLvlLbl val="0"/>
      </c:catAx>
      <c:valAx>
        <c:axId val="28669334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86695024"/>
        <c:crosses val="autoZero"/>
        <c:crossBetween val="between"/>
      </c:valAx>
      <c:spPr>
        <a:prstGeom prst="rect">
          <a:avLst/>
        </a:prstGeom>
        <a:noFill/>
        <a:ln>
          <a:noFill/>
        </a:ln>
        <a:effectLst/>
      </c:spPr>
    </c:plotArea>
    <c:plotVisOnly val="1"/>
    <c:dispBlanksAs val="gap"/>
    <c:showDLblsOverMax val="0"/>
  </c:chart>
  <c:spPr>
    <a:xfrm>
      <a:off x="199176" y="2138702"/>
      <a:ext cx="5515824" cy="2876917"/>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549E-2"/>
          <c:y val="5.5566999999999998E-2"/>
          <c:w val="0.95299999999999996"/>
          <c:h val="0.83286800000000005"/>
        </c:manualLayout>
      </c:layout>
      <c:lineChart>
        <c:grouping val="standard"/>
        <c:varyColors val="0"/>
        <c:ser>
          <c:idx val="0"/>
          <c:order val="0"/>
          <c:tx>
            <c:strRef>
              <c:f>Лист1!$A$80</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round/>
              </a:ln>
              <a:effectLst/>
            </c:spPr>
          </c:marker>
          <c:dLbls>
            <c:dLbl>
              <c:idx val="3"/>
              <c:layout>
                <c:manualLayout>
                  <c:x val="2.6700000000000001E-3"/>
                  <c:y val="-7.92E-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EE2-4F4C-9A39-8A3DA3E94D35}"/>
                </c:ext>
                <c:ext xmlns:c15="http://schemas.microsoft.com/office/drawing/2012/chart" uri="{CE6537A1-D6FC-4f65-9D91-7224C49458BB}"/>
              </c:extLst>
            </c:dLbl>
            <c:dLbl>
              <c:idx val="4"/>
              <c:layout>
                <c:manualLayout>
                  <c:x val="-5.2874999999999998E-2"/>
                  <c:y val="-5.7700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EE2-4F4C-9A39-8A3DA3E94D35}"/>
                </c:ext>
                <c:ext xmlns:c15="http://schemas.microsoft.com/office/drawing/2012/chart" uri="{CE6537A1-D6FC-4f65-9D91-7224C49458BB}"/>
              </c:extLst>
            </c:dLbl>
            <c:dLbl>
              <c:idx val="6"/>
              <c:layout>
                <c:manualLayout>
                  <c:x val="-2.7237999999999998E-2"/>
                  <c:y val="7.353899999999999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EE2-4F4C-9A39-8A3DA3E94D35}"/>
                </c:ext>
                <c:ext xmlns:c15="http://schemas.microsoft.com/office/drawing/2012/chart" uri="{CE6537A1-D6FC-4f65-9D91-7224C49458BB}"/>
              </c:extLst>
            </c:dLbl>
            <c:dLbl>
              <c:idx val="10"/>
              <c:layout>
                <c:manualLayout>
                  <c:x val="-5.5010999999999997E-2"/>
                  <c:y val="4.6385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EE2-4F4C-9A39-8A3DA3E94D35}"/>
                </c:ext>
                <c:ext xmlns:c15="http://schemas.microsoft.com/office/drawing/2012/chart" uri="{CE6537A1-D6FC-4f65-9D91-7224C49458BB}"/>
              </c:extLst>
            </c:dLbl>
            <c:dLbl>
              <c:idx val="12"/>
              <c:layout>
                <c:manualLayout>
                  <c:x val="-1.4420000000000001E-2"/>
                  <c:y val="2.375899999999999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EE2-4F4C-9A39-8A3DA3E94D35}"/>
                </c:ext>
                <c:ext xmlns:c15="http://schemas.microsoft.com/office/drawing/2012/chart" uri="{CE6537A1-D6FC-4f65-9D91-7224C49458BB}"/>
              </c:extLst>
            </c:dLbl>
            <c:dLbl>
              <c:idx val="14"/>
              <c:layout>
                <c:manualLayout>
                  <c:x val="-5.875E-3"/>
                  <c:y val="-5.7700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EE2-4F4C-9A39-8A3DA3E94D35}"/>
                </c:ext>
                <c:ext xmlns:c15="http://schemas.microsoft.com/office/drawing/2012/chart" uri="{CE6537A1-D6FC-4f65-9D91-7224C49458BB}"/>
              </c:extLst>
            </c:dLbl>
            <c:dLbl>
              <c:idx val="15"/>
              <c:layout>
                <c:manualLayout>
                  <c:x val="-5.5010999999999997E-2"/>
                  <c:y val="3.733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1EE2-4F4C-9A39-8A3DA3E94D35}"/>
                </c:ext>
                <c:ext xmlns:c15="http://schemas.microsoft.com/office/drawing/2012/chart" uri="{CE6537A1-D6FC-4f65-9D91-7224C49458BB}"/>
              </c:extLst>
            </c:dLbl>
            <c:dLbl>
              <c:idx val="16"/>
              <c:layout>
                <c:manualLayout>
                  <c:x val="-2.2966E-2"/>
                  <c:y val="-5.7700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1EE2-4F4C-9A39-8A3DA3E94D35}"/>
                </c:ext>
                <c:ext xmlns:c15="http://schemas.microsoft.com/office/drawing/2012/chart" uri="{CE6537A1-D6FC-4f65-9D91-7224C49458BB}"/>
              </c:extLst>
            </c:dLbl>
            <c:dLbl>
              <c:idx val="17"/>
              <c:layout>
                <c:manualLayout>
                  <c:x val="-3.1510999999999997E-2"/>
                  <c:y val="5.543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1EE2-4F4C-9A39-8A3DA3E94D35}"/>
                </c:ext>
                <c:ext xmlns:c15="http://schemas.microsoft.com/office/drawing/2012/chart" uri="{CE6537A1-D6FC-4f65-9D91-7224C49458BB}"/>
              </c:extLst>
            </c:dLbl>
            <c:dLbl>
              <c:idx val="19"/>
              <c:layout>
                <c:manualLayout>
                  <c:x val="-8.0110000000000008E-3"/>
                  <c:y val="-5.7700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1EE2-4F4C-9A39-8A3DA3E94D35}"/>
                </c:ext>
                <c:ext xmlns:c15="http://schemas.microsoft.com/office/drawing/2012/chart" uri="{CE6537A1-D6FC-4f65-9D91-7224C49458BB}"/>
              </c:extLst>
            </c:dLbl>
            <c:dLbl>
              <c:idx val="20"/>
              <c:layout>
                <c:manualLayout>
                  <c:x val="-6.9964999999999999E-2"/>
                  <c:y val="-3.3939999999999999E-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1EE2-4F4C-9A39-8A3DA3E94D3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Лист1!$B$79:$AB$79</c:f>
              <c:numCache>
                <c:formatCode>General</c:formatCode>
                <c:ptCount val="2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numCache>
            </c:numRef>
          </c:cat>
          <c:val>
            <c:numRef>
              <c:f>Лист1!$B$80:$AB$80</c:f>
              <c:numCache>
                <c:formatCode>General</c:formatCode>
                <c:ptCount val="27"/>
                <c:pt idx="0">
                  <c:v>2.1</c:v>
                </c:pt>
                <c:pt idx="1">
                  <c:v>0.7</c:v>
                </c:pt>
                <c:pt idx="2">
                  <c:v>1.4</c:v>
                </c:pt>
                <c:pt idx="3">
                  <c:v>0.7</c:v>
                </c:pt>
                <c:pt idx="4">
                  <c:v>4.0999999999999996</c:v>
                </c:pt>
                <c:pt idx="5">
                  <c:v>6.2</c:v>
                </c:pt>
                <c:pt idx="6">
                  <c:v>3.4</c:v>
                </c:pt>
                <c:pt idx="7">
                  <c:v>6.2</c:v>
                </c:pt>
                <c:pt idx="8">
                  <c:v>7.5</c:v>
                </c:pt>
                <c:pt idx="9">
                  <c:v>7.5</c:v>
                </c:pt>
                <c:pt idx="10">
                  <c:v>6.2</c:v>
                </c:pt>
                <c:pt idx="11">
                  <c:v>5.5</c:v>
                </c:pt>
                <c:pt idx="12">
                  <c:v>6.2</c:v>
                </c:pt>
                <c:pt idx="13">
                  <c:v>9.6</c:v>
                </c:pt>
                <c:pt idx="14">
                  <c:v>8.1999999999999993</c:v>
                </c:pt>
                <c:pt idx="15">
                  <c:v>5.5</c:v>
                </c:pt>
                <c:pt idx="16">
                  <c:v>5.5</c:v>
                </c:pt>
                <c:pt idx="17">
                  <c:v>2.1</c:v>
                </c:pt>
                <c:pt idx="18">
                  <c:v>6.2</c:v>
                </c:pt>
                <c:pt idx="19">
                  <c:v>3.4</c:v>
                </c:pt>
                <c:pt idx="20">
                  <c:v>1.4</c:v>
                </c:pt>
                <c:pt idx="21">
                  <c:v>0.7</c:v>
                </c:pt>
                <c:pt idx="22">
                  <c:v>0</c:v>
                </c:pt>
                <c:pt idx="23">
                  <c:v>0</c:v>
                </c:pt>
                <c:pt idx="24">
                  <c:v>0</c:v>
                </c:pt>
                <c:pt idx="25">
                  <c:v>0</c:v>
                </c:pt>
                <c:pt idx="26">
                  <c:v>0</c:v>
                </c:pt>
              </c:numCache>
            </c:numRef>
          </c:val>
          <c:smooth val="0"/>
          <c:extLst xmlns:c16r2="http://schemas.microsoft.com/office/drawing/2015/06/chart">
            <c:ext xmlns:c16="http://schemas.microsoft.com/office/drawing/2014/chart" uri="{C3380CC4-5D6E-409C-BE32-E72D297353CC}">
              <c16:uniqueId val="{0000000B-1EE2-4F4C-9A39-8A3DA3E94D35}"/>
            </c:ext>
          </c:extLst>
        </c:ser>
        <c:dLbls>
          <c:dLblPos val="t"/>
          <c:showLegendKey val="0"/>
          <c:showVal val="1"/>
          <c:showCatName val="0"/>
          <c:showSerName val="0"/>
          <c:showPercent val="0"/>
          <c:showBubbleSize val="0"/>
        </c:dLbls>
        <c:marker val="1"/>
        <c:smooth val="0"/>
        <c:axId val="290117680"/>
        <c:axId val="286695584"/>
      </c:lineChart>
      <c:catAx>
        <c:axId val="290117680"/>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6695584"/>
        <c:crosses val="autoZero"/>
        <c:auto val="1"/>
        <c:lblAlgn val="ctr"/>
        <c:lblOffset val="100"/>
        <c:noMultiLvlLbl val="0"/>
      </c:catAx>
      <c:valAx>
        <c:axId val="28669558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90117680"/>
        <c:crosses val="autoZero"/>
        <c:crossBetween val="between"/>
      </c:valAx>
      <c:spPr>
        <a:prstGeom prst="rect">
          <a:avLst/>
        </a:prstGeom>
        <a:noFill/>
        <a:ln>
          <a:noFill/>
        </a:ln>
        <a:effectLst/>
      </c:spPr>
    </c:plotArea>
    <c:plotVisOnly val="1"/>
    <c:dispBlanksAs val="gap"/>
    <c:showDLblsOverMax val="0"/>
  </c:chart>
  <c:spPr>
    <a:xfrm>
      <a:off x="6158609" y="3329759"/>
      <a:ext cx="5944722" cy="2806337"/>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883000000000001E-2"/>
          <c:y val="5.994E-2"/>
          <c:w val="0.93888899999999997"/>
          <c:h val="0.84231900000000004"/>
        </c:manualLayout>
      </c:layout>
      <c:lineChart>
        <c:grouping val="standard"/>
        <c:varyColors val="0"/>
        <c:ser>
          <c:idx val="0"/>
          <c:order val="0"/>
          <c:tx>
            <c:strRef>
              <c:f>Лист1!$A$86</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layout>
                <c:manualLayout>
                  <c:x val="-4.2157E-2"/>
                  <c:y val="5.1871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47,3</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44B8-4B64-9491-CCD734466D99}"/>
                </c:ext>
                <c:ext xmlns:c15="http://schemas.microsoft.com/office/drawing/2012/chart" uri="{CE6537A1-D6FC-4f65-9D91-7224C49458BB}">
                  <c15:spPr xmlns:c15="http://schemas.microsoft.com/office/drawing/2012/chart">
                    <a:prstGeom prst="rect">
                      <a:avLst/>
                    </a:prstGeom>
                  </c15:spPr>
                </c:ext>
              </c:extLst>
            </c:dLbl>
            <c:dLbl>
              <c:idx val="1"/>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72,3</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4B8-4B64-9491-CCD734466D99}"/>
                </c:ext>
                <c:ext xmlns:c15="http://schemas.microsoft.com/office/drawing/2012/chart" uri="{CE6537A1-D6FC-4f65-9D91-7224C49458BB}">
                  <c15:spPr xmlns:c15="http://schemas.microsoft.com/office/drawing/2012/chart">
                    <a:prstGeom prst="rect">
                      <a:avLst/>
                    </a:prstGeom>
                  </c15:spPr>
                </c:ext>
              </c:extLst>
            </c:dLbl>
            <c:dLbl>
              <c:idx val="2"/>
              <c:layout>
                <c:manualLayout>
                  <c:x val="-2.0161999999999999E-2"/>
                  <c:y val="-7.7230999999999994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62,3</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4B8-4B64-9491-CCD734466D99}"/>
                </c:ext>
                <c:ext xmlns:c15="http://schemas.microsoft.com/office/drawing/2012/chart" uri="{CE6537A1-D6FC-4f65-9D91-7224C49458BB}">
                  <c15:spPr xmlns:c15="http://schemas.microsoft.com/office/drawing/2012/chart">
                    <a:prstGeom prst="rect">
                      <a:avLst/>
                    </a:prstGeom>
                  </c15:spPr>
                </c:ext>
              </c:extLst>
            </c:dLbl>
            <c:dLbl>
              <c:idx val="3"/>
              <c:layout>
                <c:manualLayout>
                  <c:x val="-1.5273999999999999E-2"/>
                  <c:y val="-6.3397999999999996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45,9</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4B8-4B64-9491-CCD734466D99}"/>
                </c:ext>
                <c:ext xmlns:c15="http://schemas.microsoft.com/office/drawing/2012/chart" uri="{CE6537A1-D6FC-4f65-9D91-7224C49458BB}">
                  <c15:spPr xmlns:c15="http://schemas.microsoft.com/office/drawing/2012/chart">
                    <a:prstGeom prst="rect">
                      <a:avLst/>
                    </a:prstGeom>
                  </c15:spPr>
                </c:ext>
              </c:extLst>
            </c:dLbl>
            <c:dLbl>
              <c:idx val="4"/>
              <c:layout>
                <c:manualLayout>
                  <c:x val="-0.103253"/>
                  <c:y val="5.7629999999999999E-3"/>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28,8</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4B8-4B64-9491-CCD734466D99}"/>
                </c:ext>
                <c:ext xmlns:c15="http://schemas.microsoft.com/office/drawing/2012/chart" uri="{CE6537A1-D6FC-4f65-9D91-7224C49458BB}">
                  <c15:spPr xmlns:c15="http://schemas.microsoft.com/office/drawing/2012/chart">
                    <a:prstGeom prst="rect">
                      <a:avLst/>
                    </a:prstGeom>
                  </c15:spPr>
                </c:ext>
              </c:extLst>
            </c:dLbl>
            <c:dLbl>
              <c:idx val="5"/>
              <c:layout>
                <c:manualLayout>
                  <c:x val="-4.2157E-2"/>
                  <c:y val="7.4925000000000005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17,8</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44B8-4B64-9491-CCD734466D99}"/>
                </c:ext>
                <c:ext xmlns:c15="http://schemas.microsoft.com/office/drawing/2012/chart" uri="{CE6537A1-D6FC-4f65-9D91-7224C49458BB}">
                  <c15:spPr xmlns:c15="http://schemas.microsoft.com/office/drawing/2012/chart">
                    <a:prstGeom prst="rect">
                      <a:avLst/>
                    </a:prstGeom>
                  </c15:spPr>
                </c:ext>
              </c:extLst>
            </c:dLbl>
            <c:dLbl>
              <c:idx val="6"/>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66,8</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44B8-4B64-9491-CCD734466D99}"/>
                </c:ext>
                <c:ext xmlns:c15="http://schemas.microsoft.com/office/drawing/2012/chart" uri="{CE6537A1-D6FC-4f65-9D91-7224C49458BB}">
                  <c15:spPr xmlns:c15="http://schemas.microsoft.com/office/drawing/2012/chart">
                    <a:prstGeom prst="rect">
                      <a:avLst/>
                    </a:prstGeom>
                  </c15:spPr>
                </c:ext>
              </c:extLst>
            </c:dLbl>
            <c:dLbl>
              <c:idx val="7"/>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62,7</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44B8-4B64-9491-CCD734466D99}"/>
                </c:ext>
                <c:ext xmlns:c15="http://schemas.microsoft.com/office/drawing/2012/chart" uri="{CE6537A1-D6FC-4f65-9D91-7224C49458BB}">
                  <c15:spPr xmlns:c15="http://schemas.microsoft.com/office/drawing/2012/chart">
                    <a:prstGeom prst="rect">
                      <a:avLst/>
                    </a:prstGeom>
                  </c15:spPr>
                </c:ext>
              </c:extLst>
            </c:dLbl>
            <c:dLbl>
              <c:idx val="8"/>
              <c:layout>
                <c:manualLayout>
                  <c:x val="-9.1034000000000004E-2"/>
                  <c:y val="5.7629999999999999E-3"/>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32,2</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44B8-4B64-9491-CCD734466D99}"/>
                </c:ext>
                <c:ext xmlns:c15="http://schemas.microsoft.com/office/drawing/2012/chart" uri="{CE6537A1-D6FC-4f65-9D91-7224C49458BB}">
                  <c15:spPr xmlns:c15="http://schemas.microsoft.com/office/drawing/2012/chart">
                    <a:prstGeom prst="rect">
                      <a:avLst/>
                    </a:prstGeom>
                  </c15:spPr>
                </c:ext>
              </c:extLst>
            </c:dLbl>
            <c:dLbl>
              <c:idx val="9"/>
              <c:layout>
                <c:manualLayout>
                  <c:x val="-4.2157E-2"/>
                  <c:y val="3.3427999999999999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24,7</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44B8-4B64-9491-CCD734466D99}"/>
                </c:ext>
                <c:ext xmlns:c15="http://schemas.microsoft.com/office/drawing/2012/chart" uri="{CE6537A1-D6FC-4f65-9D91-7224C49458BB}">
                  <c15:spPr xmlns:c15="http://schemas.microsoft.com/office/drawing/2012/chart">
                    <a:prstGeom prst="rect">
                      <a:avLst/>
                    </a:prstGeom>
                  </c15:spPr>
                </c:ext>
              </c:extLst>
            </c:dLbl>
            <c:dLbl>
              <c:idx val="10"/>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52,7</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44B8-4B64-9491-CCD734466D99}"/>
                </c:ext>
                <c:ext xmlns:c15="http://schemas.microsoft.com/office/drawing/2012/chart" uri="{CE6537A1-D6FC-4f65-9D91-7224C49458BB}">
                  <c15:spPr xmlns:c15="http://schemas.microsoft.com/office/drawing/2012/chart">
                    <a:prstGeom prst="rect">
                      <a:avLst/>
                    </a:prstGeom>
                  </c15:spPr>
                </c:ext>
              </c:extLst>
            </c:dLbl>
            <c:dLbl>
              <c:idx val="11"/>
              <c:layout>
                <c:manualLayout>
                  <c:x val="-3.8490999999999997E-2"/>
                  <c:y val="2.8816999999999999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5,1</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44B8-4B64-9491-CCD734466D99}"/>
                </c:ext>
                <c:ext xmlns:c15="http://schemas.microsoft.com/office/drawing/2012/chart" uri="{CE6537A1-D6FC-4f65-9D91-7224C49458BB}">
                  <c15:spPr xmlns:c15="http://schemas.microsoft.com/office/drawing/2012/chart">
                    <a:prstGeom prst="rect">
                      <a:avLst/>
                    </a:prstGeom>
                  </c15:spPr>
                </c:ext>
              </c:extLst>
            </c:dLbl>
            <c:dLbl>
              <c:idx val="12"/>
              <c:tx>
                <c:rich>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r>
                      <a:rPr lang="en-US"/>
                      <a:t>71,9</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44B8-4B64-9491-CCD734466D99}"/>
                </c:ext>
                <c:ext xmlns:c15="http://schemas.microsoft.com/office/drawing/2012/chart" uri="{CE6537A1-D6FC-4f65-9D91-7224C49458BB}">
                  <c15:spPr xmlns:c15="http://schemas.microsoft.com/office/drawing/2012/chart">
                    <a:prstGeom prst="rect">
                      <a:avLst/>
                    </a:prstGeom>
                  </c15:spPr>
                </c:ext>
              </c:extLst>
            </c:dLbl>
            <c:dLbl>
              <c:idx val="13"/>
              <c:layout>
                <c:manualLayout>
                  <c:x val="-4.7044000000000002E-2"/>
                  <c:y val="6.1093000000000001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endParaRPr lang="ru-RU"/>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44B8-4B64-9491-CCD734466D99}"/>
                </c:ext>
                <c:ext xmlns:c15="http://schemas.microsoft.com/office/drawing/2012/chart" uri="{CE6537A1-D6FC-4f65-9D91-7224C49458BB}">
                  <c15:spPr xmlns:c15="http://schemas.microsoft.com/office/drawing/2012/chart">
                    <a:prstGeom prst="rect">
                      <a:avLst/>
                    </a:prstGeom>
                  </c15:spPr>
                </c:ext>
              </c:extLst>
            </c:dLbl>
            <c:dLbl>
              <c:idx val="14"/>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33,6</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44B8-4B64-9491-CCD734466D99}"/>
                </c:ext>
                <c:ext xmlns:c15="http://schemas.microsoft.com/office/drawing/2012/chart" uri="{CE6537A1-D6FC-4f65-9D91-7224C49458BB}">
                  <c15:spPr xmlns:c15="http://schemas.microsoft.com/office/drawing/2012/chart">
                    <a:prstGeom prst="rect">
                      <a:avLst/>
                    </a:prstGeom>
                  </c15:spPr>
                </c:ext>
              </c:extLst>
            </c:dLbl>
            <c:dLbl>
              <c:idx val="15"/>
              <c:layout>
                <c:manualLayout>
                  <c:x val="-3.7268999999999997E-2"/>
                  <c:y val="4.265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28,8</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44B8-4B64-9491-CCD734466D99}"/>
                </c:ext>
                <c:ext xmlns:c15="http://schemas.microsoft.com/office/drawing/2012/chart" uri="{CE6537A1-D6FC-4f65-9D91-7224C49458BB}">
                  <c15:spPr xmlns:c15="http://schemas.microsoft.com/office/drawing/2012/chart">
                    <a:prstGeom prst="rect">
                      <a:avLst/>
                    </a:prstGeom>
                  </c15:spPr>
                </c:ext>
              </c:extLst>
            </c:dLbl>
            <c:dLbl>
              <c:idx val="16"/>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41,8</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44B8-4B64-9491-CCD734466D99}"/>
                </c:ext>
                <c:ext xmlns:c15="http://schemas.microsoft.com/office/drawing/2012/chart" uri="{CE6537A1-D6FC-4f65-9D91-7224C49458BB}">
                  <c15:spPr xmlns:c15="http://schemas.microsoft.com/office/drawing/2012/chart">
                    <a:prstGeom prst="rect">
                      <a:avLst/>
                    </a:prstGeom>
                  </c15:spPr>
                </c:ext>
              </c:extLst>
            </c:dLbl>
            <c:dLbl>
              <c:idx val="17"/>
              <c:layout>
                <c:manualLayout>
                  <c:x val="-3.1593000000000003E-2"/>
                  <c:y val="3.803900000000000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endParaRPr lang="ru-RU"/>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44B8-4B64-9491-CCD734466D99}"/>
                </c:ex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Лист1!$B$85:$S$85</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cat>
          <c:val>
            <c:numRef>
              <c:f>Лист1!$B$86:$S$86</c:f>
              <c:numCache>
                <c:formatCode>General</c:formatCode>
                <c:ptCount val="18"/>
                <c:pt idx="0">
                  <c:v>47.26</c:v>
                </c:pt>
                <c:pt idx="1">
                  <c:v>72.260000000000005</c:v>
                </c:pt>
                <c:pt idx="2">
                  <c:v>62.33</c:v>
                </c:pt>
                <c:pt idx="3">
                  <c:v>45.89</c:v>
                </c:pt>
                <c:pt idx="4">
                  <c:v>28.77</c:v>
                </c:pt>
                <c:pt idx="5">
                  <c:v>17.809999999999999</c:v>
                </c:pt>
                <c:pt idx="6">
                  <c:v>66.78</c:v>
                </c:pt>
                <c:pt idx="7">
                  <c:v>62.67</c:v>
                </c:pt>
                <c:pt idx="8">
                  <c:v>32.19</c:v>
                </c:pt>
                <c:pt idx="9">
                  <c:v>24.66</c:v>
                </c:pt>
                <c:pt idx="10">
                  <c:v>52.74</c:v>
                </c:pt>
                <c:pt idx="11">
                  <c:v>5.14</c:v>
                </c:pt>
                <c:pt idx="12">
                  <c:v>71.92</c:v>
                </c:pt>
                <c:pt idx="13">
                  <c:v>27.4</c:v>
                </c:pt>
                <c:pt idx="14">
                  <c:v>33.56</c:v>
                </c:pt>
                <c:pt idx="15">
                  <c:v>28.77</c:v>
                </c:pt>
                <c:pt idx="16">
                  <c:v>41.78</c:v>
                </c:pt>
                <c:pt idx="17">
                  <c:v>11.3</c:v>
                </c:pt>
              </c:numCache>
            </c:numRef>
          </c:val>
          <c:smooth val="0"/>
          <c:extLst xmlns:c16r2="http://schemas.microsoft.com/office/drawing/2015/06/chart">
            <c:ext xmlns:c16="http://schemas.microsoft.com/office/drawing/2014/chart" uri="{C3380CC4-5D6E-409C-BE32-E72D297353CC}">
              <c16:uniqueId val="{00000012-44B8-4B64-9491-CCD734466D99}"/>
            </c:ext>
          </c:extLst>
        </c:ser>
        <c:dLbls>
          <c:dLblPos val="t"/>
          <c:showLegendKey val="0"/>
          <c:showVal val="1"/>
          <c:showCatName val="0"/>
          <c:showSerName val="0"/>
          <c:showPercent val="0"/>
          <c:showBubbleSize val="0"/>
        </c:dLbls>
        <c:marker val="1"/>
        <c:smooth val="0"/>
        <c:axId val="290116560"/>
        <c:axId val="290115440"/>
      </c:lineChart>
      <c:catAx>
        <c:axId val="290116560"/>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90115440"/>
        <c:crosses val="autoZero"/>
        <c:auto val="1"/>
        <c:lblAlgn val="ctr"/>
        <c:lblOffset val="100"/>
        <c:noMultiLvlLbl val="0"/>
      </c:catAx>
      <c:valAx>
        <c:axId val="290115440"/>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90116560"/>
        <c:crosses val="autoZero"/>
        <c:crossBetween val="between"/>
      </c:valAx>
      <c:spPr>
        <a:prstGeom prst="rect">
          <a:avLst/>
        </a:prstGeom>
        <a:noFill/>
        <a:ln>
          <a:noFill/>
        </a:ln>
        <a:effectLst/>
      </c:spPr>
    </c:plotArea>
    <c:plotVisOnly val="1"/>
    <c:dispBlanksAs val="gap"/>
    <c:showDLblsOverMax val="0"/>
  </c:chart>
  <c:spPr>
    <a:xfrm>
      <a:off x="534154" y="2273222"/>
      <a:ext cx="5196689" cy="2754405"/>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30999999999999E-2"/>
          <c:y val="5.0719E-2"/>
          <c:w val="0.96306899999999995"/>
          <c:h val="0.73770599999999997"/>
        </c:manualLayout>
      </c:layout>
      <c:barChart>
        <c:barDir val="col"/>
        <c:grouping val="clustered"/>
        <c:varyColors val="0"/>
        <c:ser>
          <c:idx val="0"/>
          <c:order val="0"/>
          <c:tx>
            <c:strRef>
              <c:f>Лист1!$A$93</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Лист1!$B$92:$E$92</c:f>
              <c:strCache>
                <c:ptCount val="4"/>
                <c:pt idx="0">
                  <c:v>Неудовлетворительно</c:v>
                </c:pt>
                <c:pt idx="1">
                  <c:v>Удовлетворительно</c:v>
                </c:pt>
                <c:pt idx="2">
                  <c:v>Хорошо</c:v>
                </c:pt>
                <c:pt idx="3">
                  <c:v>Отлично</c:v>
                </c:pt>
              </c:strCache>
            </c:strRef>
          </c:cat>
          <c:val>
            <c:numRef>
              <c:f>Лист1!$B$93:$E$93</c:f>
              <c:numCache>
                <c:formatCode>0.0</c:formatCode>
                <c:ptCount val="4"/>
                <c:pt idx="0">
                  <c:v>73</c:v>
                </c:pt>
                <c:pt idx="1">
                  <c:v>24.3</c:v>
                </c:pt>
                <c:pt idx="2">
                  <c:v>2.7</c:v>
                </c:pt>
                <c:pt idx="3">
                  <c:v>0</c:v>
                </c:pt>
              </c:numCache>
            </c:numRef>
          </c:val>
          <c:extLst xmlns:c16r2="http://schemas.microsoft.com/office/drawing/2015/06/chart">
            <c:ext xmlns:c16="http://schemas.microsoft.com/office/drawing/2014/chart" uri="{C3380CC4-5D6E-409C-BE32-E72D297353CC}">
              <c16:uniqueId val="{00000000-4F58-4BDD-A198-91DE09F7AC1B}"/>
            </c:ext>
          </c:extLst>
        </c:ser>
        <c:dLbls>
          <c:dLblPos val="outEnd"/>
          <c:showLegendKey val="0"/>
          <c:showVal val="1"/>
          <c:showCatName val="0"/>
          <c:showSerName val="0"/>
          <c:showPercent val="0"/>
          <c:showBubbleSize val="0"/>
        </c:dLbls>
        <c:gapWidth val="219"/>
        <c:overlap val="-27"/>
        <c:axId val="290296464"/>
        <c:axId val="290297024"/>
      </c:barChart>
      <c:catAx>
        <c:axId val="290296464"/>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90297024"/>
        <c:crosses val="autoZero"/>
        <c:auto val="1"/>
        <c:lblAlgn val="ctr"/>
        <c:lblOffset val="100"/>
        <c:noMultiLvlLbl val="0"/>
      </c:catAx>
      <c:valAx>
        <c:axId val="29029702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90296464"/>
        <c:crosses val="autoZero"/>
        <c:crossBetween val="between"/>
      </c:valAx>
      <c:spPr>
        <a:prstGeom prst="rect">
          <a:avLst/>
        </a:prstGeom>
        <a:noFill/>
        <a:ln>
          <a:noFill/>
        </a:ln>
        <a:effectLst/>
      </c:spPr>
    </c:plotArea>
    <c:plotVisOnly val="1"/>
    <c:dispBlanksAs val="gap"/>
    <c:showDLblsOverMax val="0"/>
  </c:chart>
  <c:spPr>
    <a:xfrm>
      <a:off x="172016" y="2238081"/>
      <a:ext cx="5542984" cy="2768486"/>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496999999999999E-2"/>
          <c:y val="5.994E-2"/>
          <c:w val="0.93888899999999997"/>
          <c:h val="0.84231900000000004"/>
        </c:manualLayout>
      </c:layout>
      <c:lineChart>
        <c:grouping val="standard"/>
        <c:varyColors val="0"/>
        <c:ser>
          <c:idx val="0"/>
          <c:order val="0"/>
          <c:tx>
            <c:strRef>
              <c:f>Лист1!$A$99</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1"/>
              <c:layout>
                <c:manualLayout>
                  <c:x val="-5.595E-2"/>
                  <c:y val="-6.7400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459E-47B9-837E-ECAEF5417061}"/>
                </c:ext>
                <c:ext xmlns:c15="http://schemas.microsoft.com/office/drawing/2012/chart" uri="{CE6537A1-D6FC-4f65-9D91-7224C49458BB}"/>
              </c:extLst>
            </c:dLbl>
            <c:dLbl>
              <c:idx val="3"/>
              <c:layout>
                <c:manualLayout>
                  <c:x val="-3.1724000000000002E-2"/>
                  <c:y val="6.984999999999999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59E-47B9-837E-ECAEF5417061}"/>
                </c:ext>
                <c:ext xmlns:c15="http://schemas.microsoft.com/office/drawing/2012/chart" uri="{CE6537A1-D6FC-4f65-9D91-7224C49458BB}"/>
              </c:extLst>
            </c:dLbl>
            <c:dLbl>
              <c:idx val="5"/>
              <c:layout>
                <c:manualLayout>
                  <c:x val="-1.2113000000000001E-2"/>
                  <c:y val="-8.7007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59E-47B9-837E-ECAEF5417061}"/>
                </c:ext>
                <c:ext xmlns:c15="http://schemas.microsoft.com/office/drawing/2012/chart" uri="{CE6537A1-D6FC-4f65-9D91-7224C49458BB}"/>
              </c:extLst>
            </c:dLbl>
            <c:dLbl>
              <c:idx val="6"/>
              <c:layout>
                <c:manualLayout>
                  <c:x val="-6.4024999999999999E-2"/>
                  <c:y val="6.0047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59E-47B9-837E-ECAEF5417061}"/>
                </c:ext>
                <c:ext xmlns:c15="http://schemas.microsoft.com/office/drawing/2012/chart" uri="{CE6537A1-D6FC-4f65-9D91-7224C49458BB}"/>
              </c:extLst>
            </c:dLbl>
            <c:dLbl>
              <c:idx val="7"/>
              <c:layout>
                <c:manualLayout>
                  <c:x val="-4.7874E-2"/>
                  <c:y val="5.0243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59E-47B9-837E-ECAEF541706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Лист1!$B$98:$Q$98</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cat>
          <c:val>
            <c:numRef>
              <c:f>Лист1!$B$99:$Q$99</c:f>
              <c:numCache>
                <c:formatCode>General</c:formatCode>
                <c:ptCount val="16"/>
                <c:pt idx="0">
                  <c:v>2.7</c:v>
                </c:pt>
                <c:pt idx="1">
                  <c:v>10.8</c:v>
                </c:pt>
                <c:pt idx="2">
                  <c:v>16.2</c:v>
                </c:pt>
                <c:pt idx="3">
                  <c:v>8.1</c:v>
                </c:pt>
                <c:pt idx="4">
                  <c:v>21.6</c:v>
                </c:pt>
                <c:pt idx="5">
                  <c:v>13.5</c:v>
                </c:pt>
                <c:pt idx="6">
                  <c:v>8.1</c:v>
                </c:pt>
                <c:pt idx="7">
                  <c:v>5.4</c:v>
                </c:pt>
                <c:pt idx="8">
                  <c:v>10.8</c:v>
                </c:pt>
                <c:pt idx="9">
                  <c:v>0</c:v>
                </c:pt>
                <c:pt idx="10">
                  <c:v>2.7</c:v>
                </c:pt>
                <c:pt idx="11">
                  <c:v>0</c:v>
                </c:pt>
                <c:pt idx="12">
                  <c:v>0</c:v>
                </c:pt>
                <c:pt idx="13">
                  <c:v>0</c:v>
                </c:pt>
                <c:pt idx="14">
                  <c:v>0</c:v>
                </c:pt>
                <c:pt idx="15">
                  <c:v>0</c:v>
                </c:pt>
              </c:numCache>
            </c:numRef>
          </c:val>
          <c:smooth val="0"/>
          <c:extLst xmlns:c16r2="http://schemas.microsoft.com/office/drawing/2015/06/chart">
            <c:ext xmlns:c16="http://schemas.microsoft.com/office/drawing/2014/chart" uri="{C3380CC4-5D6E-409C-BE32-E72D297353CC}">
              <c16:uniqueId val="{00000005-459E-47B9-837E-ECAEF5417061}"/>
            </c:ext>
          </c:extLst>
        </c:ser>
        <c:dLbls>
          <c:dLblPos val="t"/>
          <c:showLegendKey val="0"/>
          <c:showVal val="1"/>
          <c:showCatName val="0"/>
          <c:showSerName val="0"/>
          <c:showPercent val="0"/>
          <c:showBubbleSize val="0"/>
        </c:dLbls>
        <c:marker val="1"/>
        <c:smooth val="0"/>
        <c:axId val="286359312"/>
        <c:axId val="286359872"/>
      </c:lineChart>
      <c:catAx>
        <c:axId val="286359312"/>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6359872"/>
        <c:crosses val="autoZero"/>
        <c:auto val="1"/>
        <c:lblAlgn val="ctr"/>
        <c:lblOffset val="100"/>
        <c:noMultiLvlLbl val="0"/>
      </c:catAx>
      <c:valAx>
        <c:axId val="286359872"/>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6359312"/>
        <c:crosses val="autoZero"/>
        <c:crossBetween val="between"/>
      </c:valAx>
      <c:spPr>
        <a:prstGeom prst="rect">
          <a:avLst/>
        </a:prstGeom>
        <a:noFill/>
        <a:ln>
          <a:noFill/>
        </a:ln>
        <a:effectLst/>
      </c:spPr>
    </c:plotArea>
    <c:plotVisOnly val="1"/>
    <c:dispBlanksAs val="gap"/>
    <c:showDLblsOverMax val="0"/>
  </c:chart>
  <c:spPr>
    <a:xfrm>
      <a:off x="6255946" y="3545202"/>
      <a:ext cx="5504506" cy="2590893"/>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5"/>
          <c:y val="5.1791999999999998E-2"/>
          <c:w val="0.93888899999999997"/>
          <c:h val="0.87945300000000004"/>
        </c:manualLayout>
      </c:layout>
      <c:lineChart>
        <c:grouping val="standard"/>
        <c:varyColors val="0"/>
        <c:ser>
          <c:idx val="0"/>
          <c:order val="0"/>
          <c:tx>
            <c:strRef>
              <c:f>Лист1!$A$105</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tx>
                <c:rich>
                  <a:bodyPr/>
                  <a:lstStyle/>
                  <a:p>
                    <a:r>
                      <a:rPr lang="en-US"/>
                      <a:t>83,8</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624-4ABA-8EAC-CAF3FC978F3B}"/>
                </c:ext>
                <c:ext xmlns:c15="http://schemas.microsoft.com/office/drawing/2012/chart" uri="{CE6537A1-D6FC-4f65-9D91-7224C49458BB}"/>
              </c:extLst>
            </c:dLbl>
            <c:dLbl>
              <c:idx val="1"/>
              <c:layout>
                <c:manualLayout>
                  <c:x val="-7.1765999999999996E-2"/>
                  <c:y val="4.6420000000000003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endParaRPr lang="ru-RU"/>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624-4ABA-8EAC-CAF3FC978F3B}"/>
                </c:ext>
                <c:ext xmlns:c15="http://schemas.microsoft.com/office/drawing/2012/chart" uri="{CE6537A1-D6FC-4f65-9D91-7224C49458BB}">
                  <c15:spPr xmlns:c15="http://schemas.microsoft.com/office/drawing/2012/chart">
                    <a:prstGeom prst="rect">
                      <a:avLst/>
                    </a:prstGeom>
                  </c15:spPr>
                </c:ext>
              </c:extLst>
            </c:dLbl>
            <c:dLbl>
              <c:idx val="2"/>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8,1</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E624-4ABA-8EAC-CAF3FC978F3B}"/>
                </c:ext>
                <c:ext xmlns:c15="http://schemas.microsoft.com/office/drawing/2012/chart" uri="{CE6537A1-D6FC-4f65-9D91-7224C49458BB}">
                  <c15:spPr xmlns:c15="http://schemas.microsoft.com/office/drawing/2012/chart">
                    <a:prstGeom prst="rect">
                      <a:avLst/>
                    </a:prstGeom>
                  </c15:spPr>
                </c:ext>
              </c:extLst>
            </c:dLbl>
            <c:dLbl>
              <c:idx val="3"/>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18,9</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624-4ABA-8EAC-CAF3FC978F3B}"/>
                </c:ext>
                <c:ext xmlns:c15="http://schemas.microsoft.com/office/drawing/2012/chart" uri="{CE6537A1-D6FC-4f65-9D91-7224C49458BB}">
                  <c15:spPr xmlns:c15="http://schemas.microsoft.com/office/drawing/2012/chart">
                    <a:prstGeom prst="rect">
                      <a:avLst/>
                    </a:prstGeom>
                  </c15:spPr>
                </c:ext>
              </c:extLst>
            </c:dLbl>
            <c:dLbl>
              <c:idx val="4"/>
              <c:layout>
                <c:manualLayout>
                  <c:x val="-2.0986999999999999E-2"/>
                  <c:y val="4.5490000000000003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13,5</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624-4ABA-8EAC-CAF3FC978F3B}"/>
                </c:ext>
                <c:ext xmlns:c15="http://schemas.microsoft.com/office/drawing/2012/chart" uri="{CE6537A1-D6FC-4f65-9D91-7224C49458BB}">
                  <c15:spPr xmlns:c15="http://schemas.microsoft.com/office/drawing/2012/chart">
                    <a:prstGeom prst="rect">
                      <a:avLst/>
                    </a:prstGeom>
                  </c15:spPr>
                </c:ext>
              </c:extLst>
            </c:dLbl>
            <c:dLbl>
              <c:idx val="5"/>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40,5</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E624-4ABA-8EAC-CAF3FC978F3B}"/>
                </c:ext>
                <c:ext xmlns:c15="http://schemas.microsoft.com/office/drawing/2012/chart" uri="{CE6537A1-D6FC-4f65-9D91-7224C49458BB}">
                  <c15:spPr xmlns:c15="http://schemas.microsoft.com/office/drawing/2012/chart">
                    <a:prstGeom prst="rect">
                      <a:avLst/>
                    </a:prstGeom>
                  </c15:spPr>
                </c:ext>
              </c:extLst>
            </c:dLbl>
            <c:dLbl>
              <c:idx val="6"/>
              <c:layout>
                <c:manualLayout>
                  <c:x val="-3.4931999999999998E-2"/>
                  <c:y val="4.1776000000000001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37,8</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E624-4ABA-8EAC-CAF3FC978F3B}"/>
                </c:ext>
                <c:ext xmlns:c15="http://schemas.microsoft.com/office/drawing/2012/chart" uri="{CE6537A1-D6FC-4f65-9D91-7224C49458BB}">
                  <c15:spPr xmlns:c15="http://schemas.microsoft.com/office/drawing/2012/chart">
                    <a:prstGeom prst="rect">
                      <a:avLst/>
                    </a:prstGeom>
                  </c15:spPr>
                </c:ext>
              </c:extLst>
            </c:dLbl>
            <c:dLbl>
              <c:idx val="7"/>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40,5</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624-4ABA-8EAC-CAF3FC978F3B}"/>
                </c:ext>
                <c:ext xmlns:c15="http://schemas.microsoft.com/office/drawing/2012/chart" uri="{CE6537A1-D6FC-4f65-9D91-7224C49458BB}">
                  <c15:spPr xmlns:c15="http://schemas.microsoft.com/office/drawing/2012/chart">
                    <a:prstGeom prst="rect">
                      <a:avLst/>
                    </a:prstGeom>
                  </c15:spPr>
                </c:ext>
              </c:extLst>
            </c:dLbl>
            <c:dLbl>
              <c:idx val="8"/>
              <c:layout>
                <c:manualLayout>
                  <c:x val="-1.8554000000000001E-2"/>
                  <c:y val="4.5490000000000003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37,8</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E624-4ABA-8EAC-CAF3FC978F3B}"/>
                </c:ext>
                <c:ext xmlns:c15="http://schemas.microsoft.com/office/drawing/2012/chart" uri="{CE6537A1-D6FC-4f65-9D91-7224C49458BB}">
                  <c15:spPr xmlns:c15="http://schemas.microsoft.com/office/drawing/2012/chart">
                    <a:prstGeom prst="rect">
                      <a:avLst/>
                    </a:prstGeom>
                  </c15:spPr>
                </c:ext>
              </c:extLst>
            </c:dLbl>
            <c:dLbl>
              <c:idx val="9"/>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64,9</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E624-4ABA-8EAC-CAF3FC978F3B}"/>
                </c:ext>
                <c:ext xmlns:c15="http://schemas.microsoft.com/office/drawing/2012/chart" uri="{CE6537A1-D6FC-4f65-9D91-7224C49458BB}">
                  <c15:spPr xmlns:c15="http://schemas.microsoft.com/office/drawing/2012/chart">
                    <a:prstGeom prst="rect">
                      <a:avLst/>
                    </a:prstGeom>
                  </c15:spPr>
                </c:ext>
              </c:extLst>
            </c:dLbl>
            <c:dLbl>
              <c:idx val="10"/>
              <c:layout>
                <c:manualLayout>
                  <c:x val="-2.8287E-2"/>
                  <c:y val="5.663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18,9</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E624-4ABA-8EAC-CAF3FC978F3B}"/>
                </c:ext>
                <c:ext xmlns:c15="http://schemas.microsoft.com/office/drawing/2012/chart" uri="{CE6537A1-D6FC-4f65-9D91-7224C49458BB}">
                  <c15:spPr xmlns:c15="http://schemas.microsoft.com/office/drawing/2012/chart">
                    <a:prstGeom prst="rect">
                      <a:avLst/>
                    </a:prstGeom>
                  </c15:spPr>
                </c:ext>
              </c:extLst>
            </c:dLbl>
            <c:dLbl>
              <c:idx val="11"/>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29,7</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E624-4ABA-8EAC-CAF3FC978F3B}"/>
                </c:ext>
                <c:ext xmlns:c15="http://schemas.microsoft.com/office/drawing/2012/chart" uri="{CE6537A1-D6FC-4f65-9D91-7224C49458BB}">
                  <c15:spPr xmlns:c15="http://schemas.microsoft.com/office/drawing/2012/chart">
                    <a:prstGeom prst="rect">
                      <a:avLst/>
                    </a:prstGeom>
                  </c15:spPr>
                </c:ext>
              </c:extLst>
            </c:dLbl>
            <c:dLbl>
              <c:idx val="12"/>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a:t>8,1</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E624-4ABA-8EAC-CAF3FC978F3B}"/>
                </c:ex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Лист1!$B$104:$N$104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Лист1!$B$105:$N$105</c:f>
              <c:numCache>
                <c:formatCode>General</c:formatCode>
                <c:ptCount val="13"/>
                <c:pt idx="0">
                  <c:v>83.78</c:v>
                </c:pt>
                <c:pt idx="1">
                  <c:v>2.7</c:v>
                </c:pt>
                <c:pt idx="2">
                  <c:v>8.11</c:v>
                </c:pt>
                <c:pt idx="3">
                  <c:v>18.920000000000002</c:v>
                </c:pt>
                <c:pt idx="4">
                  <c:v>13.51</c:v>
                </c:pt>
                <c:pt idx="5">
                  <c:v>40.54</c:v>
                </c:pt>
                <c:pt idx="6">
                  <c:v>37.840000000000003</c:v>
                </c:pt>
                <c:pt idx="7">
                  <c:v>40.54</c:v>
                </c:pt>
                <c:pt idx="8">
                  <c:v>37.840000000000003</c:v>
                </c:pt>
                <c:pt idx="9">
                  <c:v>64.86</c:v>
                </c:pt>
                <c:pt idx="10">
                  <c:v>18.920000000000002</c:v>
                </c:pt>
                <c:pt idx="11">
                  <c:v>29.73</c:v>
                </c:pt>
                <c:pt idx="12">
                  <c:v>8.11</c:v>
                </c:pt>
              </c:numCache>
            </c:numRef>
          </c:val>
          <c:smooth val="0"/>
          <c:extLst xmlns:c16r2="http://schemas.microsoft.com/office/drawing/2015/06/chart">
            <c:ext xmlns:c16="http://schemas.microsoft.com/office/drawing/2014/chart" uri="{C3380CC4-5D6E-409C-BE32-E72D297353CC}">
              <c16:uniqueId val="{0000000D-E624-4ABA-8EAC-CAF3FC978F3B}"/>
            </c:ext>
          </c:extLst>
        </c:ser>
        <c:dLbls>
          <c:dLblPos val="t"/>
          <c:showLegendKey val="0"/>
          <c:showVal val="1"/>
          <c:showCatName val="0"/>
          <c:showSerName val="0"/>
          <c:showPercent val="0"/>
          <c:showBubbleSize val="0"/>
        </c:dLbls>
        <c:marker val="1"/>
        <c:smooth val="0"/>
        <c:axId val="286362112"/>
        <c:axId val="289636080"/>
      </c:lineChart>
      <c:catAx>
        <c:axId val="286362112"/>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9636080"/>
        <c:crosses val="autoZero"/>
        <c:auto val="1"/>
        <c:lblAlgn val="ctr"/>
        <c:lblOffset val="100"/>
        <c:noMultiLvlLbl val="0"/>
      </c:catAx>
      <c:valAx>
        <c:axId val="289636080"/>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6362112"/>
        <c:crosses val="autoZero"/>
        <c:crossBetween val="between"/>
      </c:valAx>
      <c:spPr>
        <a:prstGeom prst="rect">
          <a:avLst/>
        </a:prstGeom>
        <a:noFill/>
        <a:ln>
          <a:noFill/>
        </a:ln>
        <a:effectLst/>
      </c:spPr>
    </c:plotArea>
    <c:plotVisOnly val="1"/>
    <c:dispBlanksAs val="gap"/>
    <c:showDLblsOverMax val="0"/>
  </c:chart>
  <c:spPr>
    <a:xfrm>
      <a:off x="534155" y="1994703"/>
      <a:ext cx="5180846" cy="3420016"/>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514E-2"/>
          <c:y val="7.8424999999999995E-2"/>
          <c:w val="0.95486199999999999"/>
          <c:h val="0.727684"/>
        </c:manualLayout>
      </c:layout>
      <c:barChart>
        <c:barDir val="col"/>
        <c:grouping val="clustered"/>
        <c:varyColors val="0"/>
        <c:ser>
          <c:idx val="0"/>
          <c:order val="0"/>
          <c:tx>
            <c:strRef>
              <c:f>Лист1!$A$113</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Лист1!$B$112:$E$112</c:f>
              <c:strCache>
                <c:ptCount val="4"/>
                <c:pt idx="0">
                  <c:v>Неудовлетворительно</c:v>
                </c:pt>
                <c:pt idx="1">
                  <c:v>Удовлетворительно</c:v>
                </c:pt>
                <c:pt idx="2">
                  <c:v>Хорошо</c:v>
                </c:pt>
                <c:pt idx="3">
                  <c:v>Отлично</c:v>
                </c:pt>
              </c:strCache>
            </c:strRef>
          </c:cat>
          <c:val>
            <c:numRef>
              <c:f>Лист1!$B$113:$E$113</c:f>
              <c:numCache>
                <c:formatCode>0.0</c:formatCode>
                <c:ptCount val="4"/>
                <c:pt idx="0">
                  <c:v>2.7</c:v>
                </c:pt>
                <c:pt idx="1">
                  <c:v>35.14</c:v>
                </c:pt>
                <c:pt idx="2">
                  <c:v>59.46</c:v>
                </c:pt>
                <c:pt idx="3">
                  <c:v>2.7</c:v>
                </c:pt>
              </c:numCache>
            </c:numRef>
          </c:val>
          <c:extLst xmlns:c16r2="http://schemas.microsoft.com/office/drawing/2015/06/chart">
            <c:ext xmlns:c16="http://schemas.microsoft.com/office/drawing/2014/chart" uri="{C3380CC4-5D6E-409C-BE32-E72D297353CC}">
              <c16:uniqueId val="{00000000-CF43-4D80-BC54-CEB7F918C085}"/>
            </c:ext>
          </c:extLst>
        </c:ser>
        <c:dLbls>
          <c:dLblPos val="outEnd"/>
          <c:showLegendKey val="0"/>
          <c:showVal val="1"/>
          <c:showCatName val="0"/>
          <c:showSerName val="0"/>
          <c:showPercent val="0"/>
          <c:showBubbleSize val="0"/>
        </c:dLbls>
        <c:gapWidth val="219"/>
        <c:overlap val="-27"/>
        <c:axId val="289638320"/>
        <c:axId val="289638880"/>
      </c:barChart>
      <c:catAx>
        <c:axId val="289638320"/>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9638880"/>
        <c:crosses val="autoZero"/>
        <c:auto val="1"/>
        <c:lblAlgn val="ctr"/>
        <c:lblOffset val="100"/>
        <c:noMultiLvlLbl val="0"/>
      </c:catAx>
      <c:valAx>
        <c:axId val="289638880"/>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89638320"/>
        <c:crosses val="autoZero"/>
        <c:crossBetween val="between"/>
      </c:valAx>
      <c:spPr>
        <a:prstGeom prst="rect">
          <a:avLst/>
        </a:prstGeom>
        <a:noFill/>
        <a:ln>
          <a:noFill/>
        </a:ln>
        <a:effectLst/>
      </c:spPr>
    </c:plotArea>
    <c:plotVisOnly val="1"/>
    <c:dispBlanksAs val="gap"/>
    <c:showDLblsOverMax val="0"/>
  </c:chart>
  <c:spPr>
    <a:xfrm>
      <a:off x="274992" y="2142187"/>
      <a:ext cx="5440008" cy="3009024"/>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333000000000003E-2"/>
          <c:y val="7.4074000000000001E-2"/>
          <c:w val="0.93888899999999997"/>
          <c:h val="0.84167499999999995"/>
        </c:manualLayout>
      </c:layout>
      <c:lineChart>
        <c:grouping val="standard"/>
        <c:varyColors val="0"/>
        <c:ser>
          <c:idx val="0"/>
          <c:order val="0"/>
          <c:tx>
            <c:strRef>
              <c:f>Лист1!$A$119</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10"/>
              <c:layout>
                <c:manualLayout>
                  <c:x val="-3.7941999999999997E-2"/>
                  <c:y val="-8.8937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1A2-4E92-BFF1-90DE309680DC}"/>
                </c:ext>
                <c:ext xmlns:c15="http://schemas.microsoft.com/office/drawing/2012/chart" uri="{CE6537A1-D6FC-4f65-9D91-7224C49458BB}"/>
              </c:extLst>
            </c:dLbl>
            <c:dLbl>
              <c:idx val="11"/>
              <c:layout>
                <c:manualLayout>
                  <c:x val="-3.1529000000000001E-2"/>
                  <c:y val="3.7151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1A2-4E92-BFF1-90DE309680DC}"/>
                </c:ext>
                <c:ext xmlns:c15="http://schemas.microsoft.com/office/drawing/2012/chart" uri="{CE6537A1-D6FC-4f65-9D91-7224C49458BB}"/>
              </c:extLst>
            </c:dLbl>
            <c:dLbl>
              <c:idx val="16"/>
              <c:layout>
                <c:manualLayout>
                  <c:x val="-1.8703999999999998E-2"/>
                  <c:y val="-4.8409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31A2-4E92-BFF1-90DE309680DC}"/>
                </c:ext>
                <c:ext xmlns:c15="http://schemas.microsoft.com/office/drawing/2012/chart" uri="{CE6537A1-D6FC-4f65-9D91-7224C49458BB}"/>
              </c:extLst>
            </c:dLbl>
            <c:dLbl>
              <c:idx val="19"/>
              <c:layout>
                <c:manualLayout>
                  <c:x val="-3.1529000000000001E-2"/>
                  <c:y val="3.7151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1A2-4E92-BFF1-90DE309680DC}"/>
                </c:ext>
                <c:ext xmlns:c15="http://schemas.microsoft.com/office/drawing/2012/chart" uri="{CE6537A1-D6FC-4f65-9D91-7224C49458BB}"/>
              </c:extLst>
            </c:dLbl>
            <c:dLbl>
              <c:idx val="21"/>
              <c:layout>
                <c:manualLayout>
                  <c:x val="-3.1529000000000001E-2"/>
                  <c:y val="3.7151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31A2-4E92-BFF1-90DE309680DC}"/>
                </c:ext>
                <c:ext xmlns:c15="http://schemas.microsoft.com/office/drawing/2012/chart" uri="{CE6537A1-D6FC-4f65-9D91-7224C49458BB}"/>
              </c:extLst>
            </c:dLbl>
            <c:dLbl>
              <c:idx val="22"/>
              <c:layout>
                <c:manualLayout>
                  <c:x val="-4.863E-2"/>
                  <c:y val="-5.7415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1A2-4E92-BFF1-90DE309680DC}"/>
                </c:ext>
                <c:ext xmlns:c15="http://schemas.microsoft.com/office/drawing/2012/chart" uri="{CE6537A1-D6FC-4f65-9D91-7224C49458BB}"/>
              </c:extLst>
            </c:dLbl>
            <c:dLbl>
              <c:idx val="24"/>
              <c:layout>
                <c:manualLayout>
                  <c:x val="-3.1529000000000001E-2"/>
                  <c:y val="3.2648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31A2-4E92-BFF1-90DE309680DC}"/>
                </c:ext>
                <c:ext xmlns:c15="http://schemas.microsoft.com/office/drawing/2012/chart" uri="{CE6537A1-D6FC-4f65-9D91-7224C49458BB}"/>
              </c:extLst>
            </c:dLbl>
            <c:dLbl>
              <c:idx val="25"/>
              <c:layout>
                <c:manualLayout>
                  <c:x val="-8.0160000000000006E-3"/>
                  <c:y val="-5.7415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31A2-4E92-BFF1-90DE309680DC}"/>
                </c:ext>
                <c:ext xmlns:c15="http://schemas.microsoft.com/office/drawing/2012/chart" uri="{CE6537A1-D6FC-4f65-9D91-7224C49458BB}"/>
              </c:extLst>
            </c:dLbl>
            <c:dLbl>
              <c:idx val="26"/>
              <c:layout>
                <c:manualLayout>
                  <c:x val="-5.2905000000000001E-2"/>
                  <c:y val="-4.8409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31A2-4E92-BFF1-90DE309680DC}"/>
                </c:ext>
                <c:ext xmlns:c15="http://schemas.microsoft.com/office/drawing/2012/chart" uri="{CE6537A1-D6FC-4f65-9D91-7224C49458BB}"/>
              </c:extLst>
            </c:dLbl>
            <c:dLbl>
              <c:idx val="27"/>
              <c:layout>
                <c:manualLayout>
                  <c:x val="-3.1529000000000001E-2"/>
                  <c:y val="-8.8937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31A2-4E92-BFF1-90DE309680DC}"/>
                </c:ext>
                <c:ext xmlns:c15="http://schemas.microsoft.com/office/drawing/2012/chart" uri="{CE6537A1-D6FC-4f65-9D91-7224C49458BB}"/>
              </c:extLst>
            </c:dLbl>
            <c:dLbl>
              <c:idx val="28"/>
              <c:layout>
                <c:manualLayout>
                  <c:x val="-1.6566000000000001E-2"/>
                  <c:y val="-5.7415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31A2-4E92-BFF1-90DE309680DC}"/>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Лист1!$B$118:$AI$118</c:f>
              <c:numCache>
                <c:formatCode>General</c:formatCode>
                <c:ptCount val="3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numCache>
            </c:numRef>
          </c:cat>
          <c:val>
            <c:numRef>
              <c:f>Лист1!$B$119:$AI$119</c:f>
              <c:numCache>
                <c:formatCode>General</c:formatCode>
                <c:ptCount val="34"/>
                <c:pt idx="0">
                  <c:v>0</c:v>
                </c:pt>
                <c:pt idx="1">
                  <c:v>0</c:v>
                </c:pt>
                <c:pt idx="2">
                  <c:v>0</c:v>
                </c:pt>
                <c:pt idx="3">
                  <c:v>0</c:v>
                </c:pt>
                <c:pt idx="4">
                  <c:v>0</c:v>
                </c:pt>
                <c:pt idx="5">
                  <c:v>0</c:v>
                </c:pt>
                <c:pt idx="6">
                  <c:v>0</c:v>
                </c:pt>
                <c:pt idx="7">
                  <c:v>0</c:v>
                </c:pt>
                <c:pt idx="8">
                  <c:v>2.7</c:v>
                </c:pt>
                <c:pt idx="9">
                  <c:v>0</c:v>
                </c:pt>
                <c:pt idx="10">
                  <c:v>2.7</c:v>
                </c:pt>
                <c:pt idx="11">
                  <c:v>2.7</c:v>
                </c:pt>
                <c:pt idx="12">
                  <c:v>2.7</c:v>
                </c:pt>
                <c:pt idx="13">
                  <c:v>0</c:v>
                </c:pt>
                <c:pt idx="14">
                  <c:v>0</c:v>
                </c:pt>
                <c:pt idx="15">
                  <c:v>8.1</c:v>
                </c:pt>
                <c:pt idx="16">
                  <c:v>2.7</c:v>
                </c:pt>
                <c:pt idx="17">
                  <c:v>0</c:v>
                </c:pt>
                <c:pt idx="18">
                  <c:v>10.8</c:v>
                </c:pt>
                <c:pt idx="19">
                  <c:v>5.4</c:v>
                </c:pt>
                <c:pt idx="20">
                  <c:v>10.8</c:v>
                </c:pt>
                <c:pt idx="21">
                  <c:v>5.4</c:v>
                </c:pt>
                <c:pt idx="22">
                  <c:v>8.1</c:v>
                </c:pt>
                <c:pt idx="23">
                  <c:v>13.5</c:v>
                </c:pt>
                <c:pt idx="24">
                  <c:v>8.1</c:v>
                </c:pt>
                <c:pt idx="25">
                  <c:v>8.1</c:v>
                </c:pt>
                <c:pt idx="26">
                  <c:v>2.7</c:v>
                </c:pt>
                <c:pt idx="27">
                  <c:v>2.7</c:v>
                </c:pt>
                <c:pt idx="28">
                  <c:v>2.7</c:v>
                </c:pt>
                <c:pt idx="29">
                  <c:v>0</c:v>
                </c:pt>
                <c:pt idx="30">
                  <c:v>0</c:v>
                </c:pt>
                <c:pt idx="31">
                  <c:v>0</c:v>
                </c:pt>
                <c:pt idx="32">
                  <c:v>0</c:v>
                </c:pt>
                <c:pt idx="33">
                  <c:v>0</c:v>
                </c:pt>
              </c:numCache>
            </c:numRef>
          </c:val>
          <c:smooth val="0"/>
          <c:extLst xmlns:c16r2="http://schemas.microsoft.com/office/drawing/2015/06/chart">
            <c:ext xmlns:c16="http://schemas.microsoft.com/office/drawing/2014/chart" uri="{C3380CC4-5D6E-409C-BE32-E72D297353CC}">
              <c16:uniqueId val="{0000000B-31A2-4E92-BFF1-90DE309680DC}"/>
            </c:ext>
          </c:extLst>
        </c:ser>
        <c:dLbls>
          <c:dLblPos val="t"/>
          <c:showLegendKey val="0"/>
          <c:showVal val="1"/>
          <c:showCatName val="0"/>
          <c:showSerName val="0"/>
          <c:showPercent val="0"/>
          <c:showBubbleSize val="0"/>
        </c:dLbls>
        <c:marker val="1"/>
        <c:smooth val="0"/>
        <c:axId val="288448432"/>
        <c:axId val="288448992"/>
      </c:lineChart>
      <c:catAx>
        <c:axId val="288448432"/>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baseline="0">
                <a:solidFill>
                  <a:schemeClr val="tx1"/>
                </a:solidFill>
                <a:latin typeface="Times New Roman"/>
                <a:ea typeface="+mn-ea"/>
                <a:cs typeface="Times New Roman"/>
              </a:defRPr>
            </a:pPr>
            <a:endParaRPr lang="ru-RU"/>
          </a:p>
        </c:txPr>
        <c:crossAx val="288448992"/>
        <c:crosses val="autoZero"/>
        <c:auto val="1"/>
        <c:lblAlgn val="ctr"/>
        <c:lblOffset val="100"/>
        <c:noMultiLvlLbl val="0"/>
      </c:catAx>
      <c:valAx>
        <c:axId val="288448992"/>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8448432"/>
        <c:crosses val="autoZero"/>
        <c:crossBetween val="between"/>
      </c:valAx>
      <c:spPr>
        <a:prstGeom prst="rect">
          <a:avLst/>
        </a:prstGeom>
        <a:noFill/>
        <a:ln>
          <a:noFill/>
        </a:ln>
        <a:effectLst/>
      </c:spPr>
    </c:plotArea>
    <c:plotVisOnly val="1"/>
    <c:dispBlanksAs val="gap"/>
    <c:showDLblsOverMax val="0"/>
  </c:chart>
  <c:spPr>
    <a:xfrm>
      <a:off x="5948127" y="3315832"/>
      <a:ext cx="5941310" cy="2820264"/>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809999999999997E-2"/>
          <c:y val="0.15334999999999999"/>
          <c:w val="0.92336499999999999"/>
          <c:h val="0.76096699999999995"/>
        </c:manualLayout>
      </c:layout>
      <c:lineChart>
        <c:grouping val="standard"/>
        <c:varyColors val="0"/>
        <c:ser>
          <c:idx val="0"/>
          <c:order val="0"/>
          <c:tx>
            <c:strRef>
              <c:f>Лист1!$A$105</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64,9</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838-4734-B650-F63238668039}"/>
                </c:ext>
                <c:ext xmlns:c15="http://schemas.microsoft.com/office/drawing/2012/chart" uri="{CE6537A1-D6FC-4f65-9D91-7224C49458BB}">
                  <c15:spPr xmlns:c15="http://schemas.microsoft.com/office/drawing/2012/chart">
                    <a:prstGeom prst="rect">
                      <a:avLst/>
                    </a:prstGeom>
                  </c15:spPr>
                </c:ext>
              </c:extLst>
            </c:dLbl>
            <c:dLbl>
              <c:idx val="1"/>
              <c:layout>
                <c:manualLayout>
                  <c:x val="-4.7964E-2"/>
                  <c:y val="6.7484000000000002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62,2</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838-4734-B650-F63238668039}"/>
                </c:ext>
                <c:ext xmlns:c15="http://schemas.microsoft.com/office/drawing/2012/chart" uri="{CE6537A1-D6FC-4f65-9D91-7224C49458BB}">
                  <c15:spPr xmlns:c15="http://schemas.microsoft.com/office/drawing/2012/chart">
                    <a:prstGeom prst="rect">
                      <a:avLst/>
                    </a:prstGeom>
                  </c15:spPr>
                </c:ext>
              </c:extLst>
            </c:dLbl>
            <c:dLbl>
              <c:idx val="2"/>
              <c:tx>
                <c:rich>
                  <a:bodyPr/>
                  <a:lstStyle/>
                  <a:p>
                    <a:r>
                      <a:rPr lang="en-US"/>
                      <a:t>74,6</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E838-4734-B650-F63238668039}"/>
                </c:ext>
                <c:ext xmlns:c15="http://schemas.microsoft.com/office/drawing/2012/chart" uri="{CE6537A1-D6FC-4f65-9D91-7224C49458BB}"/>
              </c:extLst>
            </c:dLbl>
            <c:dLbl>
              <c:idx val="3"/>
              <c:tx>
                <c:rich>
                  <a:bodyPr/>
                  <a:lstStyle/>
                  <a:p>
                    <a:r>
                      <a:rPr lang="en-US"/>
                      <a:t>74,8</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838-4734-B650-F63238668039}"/>
                </c:ext>
                <c:ext xmlns:c15="http://schemas.microsoft.com/office/drawing/2012/chart" uri="{CE6537A1-D6FC-4f65-9D91-7224C49458BB}"/>
              </c:extLst>
            </c:dLbl>
            <c:dLbl>
              <c:idx val="4"/>
              <c:layout>
                <c:manualLayout>
                  <c:x val="-5.2947000000000001E-2"/>
                  <c:y val="4.5358000000000002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sz="1000" b="1"/>
                      <a:t>51,2</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838-4734-B650-F63238668039}"/>
                </c:ext>
                <c:ext xmlns:c15="http://schemas.microsoft.com/office/drawing/2012/chart" uri="{CE6537A1-D6FC-4f65-9D91-7224C49458BB}">
                  <c15:spPr xmlns:c15="http://schemas.microsoft.com/office/drawing/2012/chart">
                    <a:prstGeom prst="rect">
                      <a:avLst/>
                    </a:prstGeom>
                  </c15:spPr>
                </c:ext>
              </c:extLst>
            </c:dLbl>
            <c:dLbl>
              <c:idx val="5"/>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sz="1000" b="1"/>
                      <a:t>54,1</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E838-4734-B650-F63238668039}"/>
                </c:ext>
                <c:ext xmlns:c15="http://schemas.microsoft.com/office/drawing/2012/chart" uri="{CE6537A1-D6FC-4f65-9D91-7224C49458BB}">
                  <c15:spPr xmlns:c15="http://schemas.microsoft.com/office/drawing/2012/chart">
                    <a:prstGeom prst="rect">
                      <a:avLst/>
                    </a:prstGeom>
                  </c15:spPr>
                </c:ext>
              </c:extLst>
            </c:dLbl>
            <c:dLbl>
              <c:idx val="6"/>
              <c:layout>
                <c:manualLayout>
                  <c:x val="-5.5438000000000001E-2"/>
                  <c:y val="4.9783000000000001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sz="1000" b="1"/>
                      <a:t>36,5</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E838-4734-B650-F63238668039}"/>
                </c:ext>
                <c:ext xmlns:c15="http://schemas.microsoft.com/office/drawing/2012/chart" uri="{CE6537A1-D6FC-4f65-9D91-7224C49458BB}">
                  <c15:spPr xmlns:c15="http://schemas.microsoft.com/office/drawing/2012/chart">
                    <a:prstGeom prst="rect">
                      <a:avLst/>
                    </a:prstGeom>
                  </c15:spPr>
                </c:ext>
              </c:extLst>
            </c:dLbl>
            <c:dLbl>
              <c:idx val="7"/>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sz="1000" b="1"/>
                      <a:t>31,1</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838-4734-B650-F63238668039}"/>
                </c:ex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Лист1!$B$104:$I$104</c:f>
              <c:strCache>
                <c:ptCount val="8"/>
                <c:pt idx="0">
                  <c:v>1</c:v>
                </c:pt>
                <c:pt idx="1">
                  <c:v>2</c:v>
                </c:pt>
                <c:pt idx="2">
                  <c:v>3</c:v>
                </c:pt>
                <c:pt idx="3">
                  <c:v>4</c:v>
                </c:pt>
                <c:pt idx="4">
                  <c:v>5</c:v>
                </c:pt>
                <c:pt idx="5">
                  <c:v>6К1</c:v>
                </c:pt>
                <c:pt idx="6">
                  <c:v>6К2</c:v>
                </c:pt>
                <c:pt idx="7">
                  <c:v>6К3</c:v>
                </c:pt>
              </c:strCache>
            </c:strRef>
          </c:cat>
          <c:val>
            <c:numRef>
              <c:f>Лист1!$B$105:$I$105</c:f>
              <c:numCache>
                <c:formatCode>General</c:formatCode>
                <c:ptCount val="8"/>
                <c:pt idx="0">
                  <c:v>64.86</c:v>
                </c:pt>
                <c:pt idx="1">
                  <c:v>62.16</c:v>
                </c:pt>
                <c:pt idx="2">
                  <c:v>74.59</c:v>
                </c:pt>
                <c:pt idx="3">
                  <c:v>74.77</c:v>
                </c:pt>
                <c:pt idx="4">
                  <c:v>51.35</c:v>
                </c:pt>
                <c:pt idx="5">
                  <c:v>54.05</c:v>
                </c:pt>
                <c:pt idx="6">
                  <c:v>36.49</c:v>
                </c:pt>
                <c:pt idx="7">
                  <c:v>31.08</c:v>
                </c:pt>
              </c:numCache>
            </c:numRef>
          </c:val>
          <c:smooth val="0"/>
          <c:extLst xmlns:c16r2="http://schemas.microsoft.com/office/drawing/2015/06/chart">
            <c:ext xmlns:c16="http://schemas.microsoft.com/office/drawing/2014/chart" uri="{C3380CC4-5D6E-409C-BE32-E72D297353CC}">
              <c16:uniqueId val="{00000008-E838-4734-B650-F63238668039}"/>
            </c:ext>
          </c:extLst>
        </c:ser>
        <c:dLbls>
          <c:dLblPos val="t"/>
          <c:showLegendKey val="0"/>
          <c:showVal val="1"/>
          <c:showCatName val="0"/>
          <c:showSerName val="0"/>
          <c:showPercent val="0"/>
          <c:showBubbleSize val="0"/>
        </c:dLbls>
        <c:marker val="1"/>
        <c:smooth val="0"/>
        <c:axId val="288980832"/>
        <c:axId val="288981392"/>
      </c:lineChart>
      <c:catAx>
        <c:axId val="288980832"/>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8981392"/>
        <c:crosses val="autoZero"/>
        <c:auto val="1"/>
        <c:lblAlgn val="ctr"/>
        <c:lblOffset val="100"/>
        <c:noMultiLvlLbl val="0"/>
      </c:catAx>
      <c:valAx>
        <c:axId val="288981392"/>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8980832"/>
        <c:crosses val="autoZero"/>
        <c:crossBetween val="between"/>
      </c:valAx>
      <c:spPr>
        <a:prstGeom prst="rect">
          <a:avLst/>
        </a:prstGeom>
        <a:noFill/>
        <a:ln>
          <a:noFill/>
        </a:ln>
        <a:effectLst/>
      </c:spPr>
    </c:plotArea>
    <c:plotVisOnly val="1"/>
    <c:dispBlanksAs val="gap"/>
    <c:showDLblsOverMax val="0"/>
  </c:chart>
  <c:spPr>
    <a:xfrm>
      <a:off x="615637" y="2273222"/>
      <a:ext cx="5097100" cy="2869949"/>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Лист1!$A$53</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Лист1!$B$52:$E$52</c:f>
              <c:strCache>
                <c:ptCount val="4"/>
                <c:pt idx="0">
                  <c:v>Неудовлетворительно</c:v>
                </c:pt>
                <c:pt idx="1">
                  <c:v>Удовлетворительно</c:v>
                </c:pt>
                <c:pt idx="2">
                  <c:v>Хорошо</c:v>
                </c:pt>
                <c:pt idx="3">
                  <c:v>Отлично</c:v>
                </c:pt>
              </c:strCache>
            </c:strRef>
          </c:cat>
          <c:val>
            <c:numRef>
              <c:f>Лист1!$B$53:$E$53</c:f>
              <c:numCache>
                <c:formatCode>0.0</c:formatCode>
                <c:ptCount val="4"/>
                <c:pt idx="0">
                  <c:v>0</c:v>
                </c:pt>
                <c:pt idx="1">
                  <c:v>20</c:v>
                </c:pt>
                <c:pt idx="2">
                  <c:v>40</c:v>
                </c:pt>
                <c:pt idx="3">
                  <c:v>40</c:v>
                </c:pt>
              </c:numCache>
            </c:numRef>
          </c:val>
          <c:extLst xmlns:c16r2="http://schemas.microsoft.com/office/drawing/2015/06/chart">
            <c:ext xmlns:c16="http://schemas.microsoft.com/office/drawing/2014/chart" uri="{C3380CC4-5D6E-409C-BE32-E72D297353CC}">
              <c16:uniqueId val="{00000000-7F78-4C93-91D7-89E15FF5D29E}"/>
            </c:ext>
          </c:extLst>
        </c:ser>
        <c:dLbls>
          <c:dLblPos val="outEnd"/>
          <c:showLegendKey val="0"/>
          <c:showVal val="1"/>
          <c:showCatName val="0"/>
          <c:showSerName val="0"/>
          <c:showPercent val="0"/>
          <c:showBubbleSize val="0"/>
        </c:dLbls>
        <c:gapWidth val="219"/>
        <c:overlap val="-27"/>
        <c:axId val="288857568"/>
        <c:axId val="288858128"/>
      </c:barChart>
      <c:catAx>
        <c:axId val="288857568"/>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8858128"/>
        <c:crosses val="autoZero"/>
        <c:auto val="1"/>
        <c:lblAlgn val="ctr"/>
        <c:lblOffset val="100"/>
        <c:noMultiLvlLbl val="0"/>
      </c:catAx>
      <c:valAx>
        <c:axId val="288858128"/>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88857568"/>
        <c:crosses val="autoZero"/>
        <c:crossBetween val="between"/>
      </c:valAx>
      <c:spPr>
        <a:prstGeom prst="rect">
          <a:avLst/>
        </a:prstGeom>
        <a:noFill/>
        <a:ln>
          <a:noFill/>
        </a:ln>
        <a:effectLst/>
      </c:spPr>
    </c:plotArea>
    <c:plotVisOnly val="1"/>
    <c:dispBlanksAs val="gap"/>
    <c:showDLblsOverMax val="0"/>
  </c:chart>
  <c:spPr>
    <a:xfrm>
      <a:off x="274992" y="2375653"/>
      <a:ext cx="5440008" cy="2576594"/>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49999999999999E-2"/>
          <c:y val="2.7778000000000001E-2"/>
          <c:w val="0.95098300000000002"/>
          <c:h val="0.84020799999999995"/>
        </c:manualLayout>
      </c:layout>
      <c:lineChart>
        <c:grouping val="standard"/>
        <c:varyColors val="0"/>
        <c:ser>
          <c:idx val="0"/>
          <c:order val="0"/>
          <c:tx>
            <c:strRef>
              <c:f>Лист1!$A$64</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19"/>
              <c:layout>
                <c:manualLayout>
                  <c:x val="-6.3499E-2"/>
                  <c:y val="-6.36570000000000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8CB8-4432-9B68-F04072F22CD4}"/>
                </c:ext>
                <c:ext xmlns:c15="http://schemas.microsoft.com/office/drawing/2012/chart" uri="{CE6537A1-D6FC-4f65-9D91-7224C49458BB}"/>
              </c:extLst>
            </c:dLbl>
            <c:dLbl>
              <c:idx val="21"/>
              <c:layout>
                <c:manualLayout>
                  <c:x val="3.3419999999999999E-3"/>
                  <c:y val="-5.90279999999999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CB8-4432-9B68-F04072F22CD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Лист1!$B$63:$AI$63</c:f>
              <c:numCache>
                <c:formatCode>General</c:formatCode>
                <c:ptCount val="3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numCache>
            </c:numRef>
          </c:cat>
          <c:val>
            <c:numRef>
              <c:f>Лист1!$B$64:$AI$64</c:f>
              <c:numCache>
                <c:formatCode>General</c:formatCode>
                <c:ptCount val="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20</c:v>
                </c:pt>
                <c:pt idx="20">
                  <c:v>20</c:v>
                </c:pt>
                <c:pt idx="21">
                  <c:v>20</c:v>
                </c:pt>
                <c:pt idx="22">
                  <c:v>0</c:v>
                </c:pt>
                <c:pt idx="23">
                  <c:v>0</c:v>
                </c:pt>
                <c:pt idx="24">
                  <c:v>0</c:v>
                </c:pt>
                <c:pt idx="25">
                  <c:v>0</c:v>
                </c:pt>
                <c:pt idx="26">
                  <c:v>0</c:v>
                </c:pt>
                <c:pt idx="27">
                  <c:v>0</c:v>
                </c:pt>
                <c:pt idx="28">
                  <c:v>0</c:v>
                </c:pt>
                <c:pt idx="29">
                  <c:v>40</c:v>
                </c:pt>
                <c:pt idx="30">
                  <c:v>0</c:v>
                </c:pt>
                <c:pt idx="31">
                  <c:v>0</c:v>
                </c:pt>
                <c:pt idx="32">
                  <c:v>0</c:v>
                </c:pt>
                <c:pt idx="33">
                  <c:v>0</c:v>
                </c:pt>
              </c:numCache>
            </c:numRef>
          </c:val>
          <c:smooth val="0"/>
          <c:extLst xmlns:c16r2="http://schemas.microsoft.com/office/drawing/2015/06/chart">
            <c:ext xmlns:c16="http://schemas.microsoft.com/office/drawing/2014/chart" uri="{C3380CC4-5D6E-409C-BE32-E72D297353CC}">
              <c16:uniqueId val="{00000002-8CB8-4432-9B68-F04072F22CD4}"/>
            </c:ext>
          </c:extLst>
        </c:ser>
        <c:dLbls>
          <c:dLblPos val="t"/>
          <c:showLegendKey val="0"/>
          <c:showVal val="1"/>
          <c:showCatName val="0"/>
          <c:showSerName val="0"/>
          <c:showPercent val="0"/>
          <c:showBubbleSize val="0"/>
        </c:dLbls>
        <c:marker val="1"/>
        <c:smooth val="0"/>
        <c:axId val="288860368"/>
        <c:axId val="288860928"/>
      </c:lineChart>
      <c:catAx>
        <c:axId val="288860368"/>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8860928"/>
        <c:crosses val="autoZero"/>
        <c:auto val="1"/>
        <c:lblAlgn val="ctr"/>
        <c:lblOffset val="100"/>
        <c:noMultiLvlLbl val="0"/>
      </c:catAx>
      <c:valAx>
        <c:axId val="288860928"/>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8860368"/>
        <c:crosses val="autoZero"/>
        <c:crossBetween val="between"/>
      </c:valAx>
      <c:spPr>
        <a:prstGeom prst="rect">
          <a:avLst/>
        </a:prstGeom>
        <a:noFill/>
        <a:ln>
          <a:noFill/>
        </a:ln>
        <a:effectLst/>
      </c:spPr>
    </c:plotArea>
    <c:plotVisOnly val="1"/>
    <c:dispBlanksAs val="gap"/>
    <c:showDLblsOverMax val="0"/>
  </c:chart>
  <c:spPr>
    <a:xfrm>
      <a:off x="6189382" y="3329759"/>
      <a:ext cx="5700055" cy="2743200"/>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793999999999999E-2"/>
          <c:y val="7.3682999999999998E-2"/>
          <c:w val="0.93840599999999996"/>
          <c:h val="0.84251100000000001"/>
        </c:manualLayout>
      </c:layout>
      <c:lineChart>
        <c:grouping val="standard"/>
        <c:varyColors val="0"/>
        <c:ser>
          <c:idx val="0"/>
          <c:order val="0"/>
          <c:tx>
            <c:strRef>
              <c:f>Лист1!$A$60</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tx>
                <c:rich>
                  <a:bodyPr/>
                  <a:lstStyle/>
                  <a:p>
                    <a:r>
                      <a:rPr lang="en-US"/>
                      <a:t>80,0</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B3B3-45B4-9F90-AF8ADD6AA436}"/>
                </c:ext>
                <c:ext xmlns:c15="http://schemas.microsoft.com/office/drawing/2012/chart" uri="{CE6537A1-D6FC-4f65-9D91-7224C49458BB}"/>
              </c:extLst>
            </c:dLbl>
            <c:dLbl>
              <c:idx val="1"/>
              <c:layout>
                <c:manualLayout>
                  <c:x val="-8.5996000000000003E-2"/>
                  <c:y val="-4.9506000000000001E-2"/>
                </c:manualLayout>
              </c:layout>
              <c:tx>
                <c:rich>
                  <a:bodyPr/>
                  <a:lstStyle/>
                  <a:p>
                    <a:fld id="{BAC4DD21-D372-4EA2-A1D1-C4930CEB6F95}" type="VALUE">
                      <a:rPr lang="en-US">
                        <a:solidFill>
                          <a:srgbClr val="C00000"/>
                        </a:solidFill>
                      </a:rPr>
                      <a:pPr/>
                      <a:t>[ЗНАЧЕНИЕ]</a:t>
                    </a:fld>
                    <a:r>
                      <a:rPr lang="en-US">
                        <a:solidFill>
                          <a:srgbClr val="C00000"/>
                        </a:solidFill>
                      </a:rPr>
                      <a:t>,0</a:t>
                    </a:r>
                  </a:p>
                </c:rich>
              </c:tx>
              <c:dLblPos val="r"/>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1-B3B3-45B4-9F90-AF8ADD6AA436}"/>
                </c:ext>
                <c:ext xmlns:c15="http://schemas.microsoft.com/office/drawing/2012/chart" uri="{CE6537A1-D6FC-4f65-9D91-7224C49458BB}">
                  <c15:dlblFieldTable/>
                  <c15:showDataLabelsRange val="0"/>
                </c:ext>
              </c:extLst>
            </c:dLbl>
            <c:dLbl>
              <c:idx val="2"/>
              <c:layout>
                <c:manualLayout>
                  <c:x val="9.7579999999999993E-3"/>
                  <c:y val="-4.9506000000000001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endParaRPr lang="ru-RU"/>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3B3-45B4-9F90-AF8ADD6AA436}"/>
                </c:ext>
                <c:ext xmlns:c15="http://schemas.microsoft.com/office/drawing/2012/chart" uri="{CE6537A1-D6FC-4f65-9D91-7224C49458BB}">
                  <c15:spPr xmlns:c15="http://schemas.microsoft.com/office/drawing/2012/chart">
                    <a:prstGeom prst="rect">
                      <a:avLst/>
                    </a:prstGeom>
                  </c15:spPr>
                </c:ext>
              </c:extLst>
            </c:dLbl>
            <c:dLbl>
              <c:idx val="3"/>
              <c:tx>
                <c:rich>
                  <a:bodyPr/>
                  <a:lstStyle/>
                  <a:p>
                    <a:r>
                      <a:rPr lang="en-US"/>
                      <a:t>70,0</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3B3-45B4-9F90-AF8ADD6AA436}"/>
                </c:ext>
                <c:ext xmlns:c15="http://schemas.microsoft.com/office/drawing/2012/chart" uri="{CE6537A1-D6FC-4f65-9D91-7224C49458BB}"/>
              </c:extLst>
            </c:dLbl>
            <c:dLbl>
              <c:idx val="4"/>
              <c:layout>
                <c:manualLayout>
                  <c:x val="-3.7204000000000001E-2"/>
                  <c:y val="7.4833999999999998E-2"/>
                </c:manualLayout>
              </c:layout>
              <c:tx>
                <c:rich>
                  <a:bodyPr/>
                  <a:lstStyle/>
                  <a:p>
                    <a:fld id="{32A326C2-D1C9-445C-8BDC-6EEDB69C9FA1}" type="VALUE">
                      <a:rPr lang="en-US"/>
                      <a:pPr/>
                      <a:t>[ЗНАЧЕНИЕ]</a:t>
                    </a:fld>
                    <a:r>
                      <a:rPr lang="en-US"/>
                      <a:t>,0</a:t>
                    </a:r>
                  </a:p>
                </c:rich>
              </c:tx>
              <c:dLblPos val="r"/>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4-B3B3-45B4-9F90-AF8ADD6AA436}"/>
                </c:ext>
                <c:ext xmlns:c15="http://schemas.microsoft.com/office/drawing/2012/chart" uri="{CE6537A1-D6FC-4f65-9D91-7224C49458BB}">
                  <c15:dlblFieldTable/>
                  <c15:showDataLabelsRange val="0"/>
                </c:ext>
              </c:extLst>
            </c:dLbl>
            <c:dLbl>
              <c:idx val="5"/>
              <c:layout>
                <c:manualLayout>
                  <c:x val="-1.7687000000000001E-2"/>
                  <c:y val="3.7992999999999999E-2"/>
                </c:manualLayout>
              </c:layout>
              <c:tx>
                <c:rich>
                  <a:bodyPr/>
                  <a:lstStyle/>
                  <a:p>
                    <a:r>
                      <a:rPr lang="en-US"/>
                      <a:t>80,0</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B3B3-45B4-9F90-AF8ADD6AA436}"/>
                </c:ext>
                <c:ext xmlns:c15="http://schemas.microsoft.com/office/drawing/2012/chart" uri="{CE6537A1-D6FC-4f65-9D91-7224C49458BB}"/>
              </c:extLst>
            </c:dLbl>
            <c:dLbl>
              <c:idx val="6"/>
              <c:tx>
                <c:rich>
                  <a:bodyPr/>
                  <a:lstStyle/>
                  <a:p>
                    <a:r>
                      <a:rPr lang="en-US"/>
                      <a:t>100,0</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B3B3-45B4-9F90-AF8ADD6AA436}"/>
                </c:ext>
                <c:ext xmlns:c15="http://schemas.microsoft.com/office/drawing/2012/chart" uri="{CE6537A1-D6FC-4f65-9D91-7224C49458BB}"/>
              </c:extLst>
            </c:dLbl>
            <c:dLbl>
              <c:idx val="7"/>
              <c:layout>
                <c:manualLayout>
                  <c:x val="-3.9643999999999999E-2"/>
                  <c:y val="5.6412999999999998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a:solidFill>
                          <a:srgbClr val="00B050"/>
                        </a:solidFill>
                      </a:rPr>
                      <a:t>60,0</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B3B3-45B4-9F90-AF8ADD6AA436}"/>
                </c:ext>
                <c:ext xmlns:c15="http://schemas.microsoft.com/office/drawing/2012/chart" uri="{CE6537A1-D6FC-4f65-9D91-7224C49458BB}">
                  <c15:spPr xmlns:c15="http://schemas.microsoft.com/office/drawing/2012/chart">
                    <a:prstGeom prst="rect">
                      <a:avLst/>
                    </a:prstGeom>
                  </c15:spPr>
                </c:ext>
              </c:extLst>
            </c:dLbl>
            <c:dLbl>
              <c:idx val="8"/>
              <c:tx>
                <c:rich>
                  <a:bodyPr/>
                  <a:lstStyle/>
                  <a:p>
                    <a:r>
                      <a:rPr lang="en-US"/>
                      <a:t>80,0</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B3B3-45B4-9F90-AF8ADD6AA436}"/>
                </c:ext>
                <c:ext xmlns:c15="http://schemas.microsoft.com/office/drawing/2012/chart" uri="{CE6537A1-D6FC-4f65-9D91-7224C49458BB}"/>
              </c:extLst>
            </c:dLbl>
            <c:dLbl>
              <c:idx val="9"/>
              <c:layout>
                <c:manualLayout>
                  <c:x val="-3.9643999999999999E-2"/>
                  <c:y val="6.5624000000000002E-2"/>
                </c:manualLayout>
              </c:layout>
              <c:tx>
                <c:rich>
                  <a:bodyPr/>
                  <a:lstStyle/>
                  <a:p>
                    <a:r>
                      <a:rPr lang="en-US"/>
                      <a:t>93,3</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B3B3-45B4-9F90-AF8ADD6AA436}"/>
                </c:ext>
                <c:ext xmlns:c15="http://schemas.microsoft.com/office/drawing/2012/chart" uri="{CE6537A1-D6FC-4f65-9D91-7224C49458BB}"/>
              </c:extLst>
            </c:dLbl>
            <c:dLbl>
              <c:idx val="10"/>
              <c:tx>
                <c:rich>
                  <a:bodyPr/>
                  <a:lstStyle/>
                  <a:p>
                    <a:r>
                      <a:rPr lang="en-US"/>
                      <a:t>100,0</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B3B3-45B4-9F90-AF8ADD6AA436}"/>
                </c:ext>
                <c:ext xmlns:c15="http://schemas.microsoft.com/office/drawing/2012/chart" uri="{CE6537A1-D6FC-4f65-9D91-7224C49458BB}"/>
              </c:extLst>
            </c:dLbl>
            <c:dLbl>
              <c:idx val="11"/>
              <c:layout>
                <c:manualLayout>
                  <c:x val="-4.4523E-2"/>
                  <c:y val="6.5624000000000002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sz="1000" b="1">
                        <a:solidFill>
                          <a:srgbClr val="C00000"/>
                        </a:solidFill>
                        <a:latin typeface="Times New Roman"/>
                        <a:cs typeface="Times New Roman"/>
                      </a:rPr>
                      <a:t>40,0</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B3B3-45B4-9F90-AF8ADD6AA436}"/>
                </c:ext>
                <c:ext xmlns:c15="http://schemas.microsoft.com/office/drawing/2012/chart" uri="{CE6537A1-D6FC-4f65-9D91-7224C49458BB}">
                  <c15:spPr xmlns:c15="http://schemas.microsoft.com/office/drawing/2012/chart">
                    <a:prstGeom prst="rect">
                      <a:avLst/>
                    </a:prstGeom>
                  </c15:spPr>
                </c:ext>
              </c:extLst>
            </c:dLbl>
            <c:dLbl>
              <c:idx val="12"/>
              <c:tx>
                <c:rich>
                  <a:bodyPr/>
                  <a:lstStyle/>
                  <a:p>
                    <a:r>
                      <a:rPr lang="en-US"/>
                      <a:t>73,3</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B3B3-45B4-9F90-AF8ADD6AA436}"/>
                </c:ext>
                <c:ext xmlns:c15="http://schemas.microsoft.com/office/drawing/2012/chart" uri="{CE6537A1-D6FC-4f65-9D91-7224C49458BB}"/>
              </c:extLst>
            </c:dLbl>
            <c:dLbl>
              <c:idx val="13"/>
              <c:layout>
                <c:manualLayout>
                  <c:x val="-4.2083000000000002E-2"/>
                  <c:y val="5.6412999999999998E-2"/>
                </c:manualLayout>
              </c:layout>
              <c:tx>
                <c:rich>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r>
                      <a:rPr lang="en-US" sz="1000" b="1">
                        <a:solidFill>
                          <a:srgbClr val="C00000"/>
                        </a:solidFill>
                        <a:latin typeface="Times New Roman"/>
                        <a:cs typeface="Times New Roman"/>
                      </a:rPr>
                      <a:t>46,7</a:t>
                    </a:r>
                  </a:p>
                </c:rich>
              </c:tx>
              <c:spPr>
                <a:noFill/>
                <a:ln>
                  <a:noFill/>
                </a:ln>
                <a:effectLst/>
              </c:sp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B3B3-45B4-9F90-AF8ADD6AA436}"/>
                </c:ext>
                <c:ext xmlns:c15="http://schemas.microsoft.com/office/drawing/2012/chart" uri="{CE6537A1-D6FC-4f65-9D91-7224C49458BB}">
                  <c15:spPr xmlns:c15="http://schemas.microsoft.com/office/drawing/2012/chart">
                    <a:prstGeom prst="rect">
                      <a:avLst/>
                    </a:prstGeom>
                  </c15:spPr>
                </c:ext>
              </c:extLst>
            </c:dLbl>
            <c:dLbl>
              <c:idx val="14"/>
              <c:tx>
                <c:rich>
                  <a:bodyPr/>
                  <a:lstStyle/>
                  <a:p>
                    <a:fld id="{6B09AF8F-8873-4A74-AD5F-FEB4DBBA1641}" type="VALUE">
                      <a:rPr lang="en-US"/>
                      <a:pPr/>
                      <a:t>[ЗНАЧЕНИЕ]</a:t>
                    </a:fld>
                    <a:r>
                      <a:rPr lang="en-US"/>
                      <a:t>,0</a:t>
                    </a:r>
                  </a:p>
                </c:rich>
              </c:tx>
              <c:dLblPos val="t"/>
              <c:showLegendKey val="0"/>
              <c:showVal val="1"/>
              <c:showCatName val="0"/>
              <c:showSerName val="0"/>
              <c:showPercent val="0"/>
              <c:showBubbleSize val="0"/>
              <c:extLst xmlns:c16r2="http://schemas.microsoft.com/office/drawing/2015/06/chart" xmlns:c14="http://schemas.microsoft.com/office/drawing/2007/8/2/chart" xmlns:c15="http://schemas.microsoft.com/office/drawing/2012/chart" xmlns:mc="http://schemas.openxmlformats.org/markup-compatibility/2006">
                <c:ext xmlns:c16="http://schemas.microsoft.com/office/drawing/2014/chart" uri="{C3380CC4-5D6E-409C-BE32-E72D297353CC}">
                  <c16:uniqueId val="{0000000E-B3B3-45B4-9F90-AF8ADD6AA436}"/>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0070C0"/>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Лист1!$B$59:$P$59</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Лист1!$B$60:$P$60</c:f>
              <c:numCache>
                <c:formatCode>General</c:formatCode>
                <c:ptCount val="15"/>
                <c:pt idx="0">
                  <c:v>80</c:v>
                </c:pt>
                <c:pt idx="1">
                  <c:v>40</c:v>
                </c:pt>
                <c:pt idx="2">
                  <c:v>0</c:v>
                </c:pt>
                <c:pt idx="3">
                  <c:v>70</c:v>
                </c:pt>
                <c:pt idx="4">
                  <c:v>70</c:v>
                </c:pt>
                <c:pt idx="5">
                  <c:v>80</c:v>
                </c:pt>
                <c:pt idx="6">
                  <c:v>100</c:v>
                </c:pt>
                <c:pt idx="7">
                  <c:v>60</c:v>
                </c:pt>
                <c:pt idx="8">
                  <c:v>80</c:v>
                </c:pt>
                <c:pt idx="9">
                  <c:v>93.33</c:v>
                </c:pt>
                <c:pt idx="10">
                  <c:v>100</c:v>
                </c:pt>
                <c:pt idx="11">
                  <c:v>40</c:v>
                </c:pt>
                <c:pt idx="12">
                  <c:v>73.33</c:v>
                </c:pt>
                <c:pt idx="13">
                  <c:v>46.67</c:v>
                </c:pt>
                <c:pt idx="14">
                  <c:v>100</c:v>
                </c:pt>
              </c:numCache>
            </c:numRef>
          </c:val>
          <c:smooth val="0"/>
          <c:extLst xmlns:c16r2="http://schemas.microsoft.com/office/drawing/2015/06/chart">
            <c:ext xmlns:c16="http://schemas.microsoft.com/office/drawing/2014/chart" uri="{C3380CC4-5D6E-409C-BE32-E72D297353CC}">
              <c16:uniqueId val="{0000000F-B3B3-45B4-9F90-AF8ADD6AA436}"/>
            </c:ext>
          </c:extLst>
        </c:ser>
        <c:dLbls>
          <c:dLblPos val="t"/>
          <c:showLegendKey val="0"/>
          <c:showVal val="1"/>
          <c:showCatName val="0"/>
          <c:showSerName val="0"/>
          <c:showPercent val="0"/>
          <c:showBubbleSize val="0"/>
        </c:dLbls>
        <c:marker val="1"/>
        <c:smooth val="0"/>
        <c:axId val="290894528"/>
        <c:axId val="290895088"/>
      </c:lineChart>
      <c:catAx>
        <c:axId val="290894528"/>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90895088"/>
        <c:crosses val="autoZero"/>
        <c:auto val="1"/>
        <c:lblAlgn val="ctr"/>
        <c:lblOffset val="100"/>
        <c:noMultiLvlLbl val="0"/>
      </c:catAx>
      <c:valAx>
        <c:axId val="290895088"/>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90894528"/>
        <c:crosses val="autoZero"/>
        <c:crossBetween val="between"/>
      </c:valAx>
      <c:spPr>
        <a:prstGeom prst="rect">
          <a:avLst/>
        </a:prstGeom>
        <a:noFill/>
        <a:ln>
          <a:noFill/>
        </a:ln>
        <a:effectLst/>
      </c:spPr>
    </c:plotArea>
    <c:plotVisOnly val="1"/>
    <c:dispBlanksAs val="gap"/>
    <c:showDLblsOverMax val="0"/>
  </c:chart>
  <c:spPr>
    <a:xfrm>
      <a:off x="479834" y="2295687"/>
      <a:ext cx="5205742" cy="2757767"/>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631000000000001E-2"/>
          <c:y val="4.1667000000000003E-2"/>
          <c:w val="0.96023700000000001"/>
          <c:h val="0.84167499999999995"/>
        </c:manualLayout>
      </c:layout>
      <c:lineChart>
        <c:grouping val="standard"/>
        <c:varyColors val="0"/>
        <c:ser>
          <c:idx val="0"/>
          <c:order val="0"/>
          <c:tx>
            <c:strRef>
              <c:f>презентация!$A$213</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layout>
                <c:manualLayout>
                  <c:x val="-3.1489000000000003E-2"/>
                  <c:y val="4.7454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98D1-441D-81A8-429E132D7C5B}"/>
                </c:ext>
                <c:ext xmlns:c15="http://schemas.microsoft.com/office/drawing/2012/chart" uri="{CE6537A1-D6FC-4f65-9D91-7224C49458BB}"/>
              </c:extLst>
            </c:dLbl>
            <c:dLbl>
              <c:idx val="2"/>
              <c:layout>
                <c:manualLayout>
                  <c:x val="2.6152000000000002E-2"/>
                  <c:y val="6.1343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98D1-441D-81A8-429E132D7C5B}"/>
                </c:ext>
                <c:ext xmlns:c15="http://schemas.microsoft.com/office/drawing/2012/chart" uri="{CE6537A1-D6FC-4f65-9D91-7224C49458BB}"/>
              </c:extLst>
            </c:dLbl>
            <c:dLbl>
              <c:idx val="3"/>
              <c:layout>
                <c:manualLayout>
                  <c:x val="-5.9242000000000003E-2"/>
                  <c:y val="-7.754600000000000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98D1-441D-81A8-429E132D7C5B}"/>
                </c:ext>
                <c:ext xmlns:c15="http://schemas.microsoft.com/office/drawing/2012/chart" uri="{CE6537A1-D6FC-4f65-9D91-7224C49458BB}"/>
              </c:extLst>
            </c:dLbl>
            <c:dLbl>
              <c:idx val="5"/>
              <c:layout>
                <c:manualLayout>
                  <c:x val="-2.7219E-2"/>
                  <c:y val="5.671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98D1-441D-81A8-429E132D7C5B}"/>
                </c:ext>
                <c:ext xmlns:c15="http://schemas.microsoft.com/office/drawing/2012/chart" uri="{CE6537A1-D6FC-4f65-9D91-7224C49458BB}"/>
              </c:extLst>
            </c:dLbl>
            <c:dLbl>
              <c:idx val="6"/>
              <c:layout>
                <c:manualLayout>
                  <c:x val="-8.5389999999999997E-3"/>
                  <c:y val="4.7454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98D1-441D-81A8-429E132D7C5B}"/>
                </c:ext>
                <c:ext xmlns:c15="http://schemas.microsoft.com/office/drawing/2012/chart" uri="{CE6537A1-D6FC-4f65-9D91-7224C49458BB}"/>
              </c:extLst>
            </c:dLbl>
            <c:dLbl>
              <c:idx val="9"/>
              <c:layout>
                <c:manualLayout>
                  <c:x val="-3.5757999999999998E-2"/>
                  <c:y val="4.28240000000000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98D1-441D-81A8-429E132D7C5B}"/>
                </c:ext>
                <c:ext xmlns:c15="http://schemas.microsoft.com/office/drawing/2012/chart" uri="{CE6537A1-D6FC-4f65-9D91-7224C49458BB}"/>
              </c:extLst>
            </c:dLbl>
            <c:dLbl>
              <c:idx val="11"/>
              <c:layout>
                <c:manualLayout>
                  <c:x val="-3.1489000000000003E-2"/>
                  <c:y val="6.1343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98D1-441D-81A8-429E132D7C5B}"/>
                </c:ext>
                <c:ext xmlns:c15="http://schemas.microsoft.com/office/drawing/2012/chart" uri="{CE6537A1-D6FC-4f65-9D91-7224C49458BB}"/>
              </c:extLst>
            </c:dLbl>
            <c:dLbl>
              <c:idx val="13"/>
              <c:layout>
                <c:manualLayout>
                  <c:x val="-2.7219E-2"/>
                  <c:y val="-7.291699999999999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98D1-441D-81A8-429E132D7C5B}"/>
                </c:ext>
                <c:ext xmlns:c15="http://schemas.microsoft.com/office/drawing/2012/chart" uri="{CE6537A1-D6FC-4f65-9D91-7224C49458BB}"/>
              </c:extLst>
            </c:dLbl>
            <c:dLbl>
              <c:idx val="14"/>
              <c:layout>
                <c:manualLayout>
                  <c:x val="-1.6545000000000001E-2"/>
                  <c:y val="7.523100000000000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98D1-441D-81A8-429E132D7C5B}"/>
                </c:ext>
                <c:ext xmlns:c15="http://schemas.microsoft.com/office/drawing/2012/chart" uri="{CE6537A1-D6FC-4f65-9D91-7224C49458BB}"/>
              </c:extLst>
            </c:dLbl>
            <c:dLbl>
              <c:idx val="16"/>
              <c:layout>
                <c:manualLayout>
                  <c:x val="-8.0059999999999992E-3"/>
                  <c:y val="-6.36570000000000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98D1-441D-81A8-429E132D7C5B}"/>
                </c:ext>
                <c:ext xmlns:c15="http://schemas.microsoft.com/office/drawing/2012/chart" uri="{CE6537A1-D6FC-4f65-9D91-7224C49458BB}"/>
              </c:extLst>
            </c:dLbl>
            <c:dLbl>
              <c:idx val="18"/>
              <c:layout>
                <c:manualLayout>
                  <c:x val="-4.0028000000000001E-2"/>
                  <c:y val="6.13430000000000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98D1-441D-81A8-429E132D7C5B}"/>
                </c:ext>
                <c:ext xmlns:c15="http://schemas.microsoft.com/office/drawing/2012/chart" uri="{CE6537A1-D6FC-4f65-9D91-7224C49458BB}"/>
              </c:extLst>
            </c:dLbl>
            <c:dLbl>
              <c:idx val="20"/>
              <c:layout>
                <c:manualLayout>
                  <c:x val="-3.5757999999999998E-2"/>
                  <c:y val="3.819399999999999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98D1-441D-81A8-429E132D7C5B}"/>
                </c:ext>
                <c:ext xmlns:c15="http://schemas.microsoft.com/office/drawing/2012/chart" uri="{CE6537A1-D6FC-4f65-9D91-7224C49458BB}"/>
              </c:extLst>
            </c:dLbl>
            <c:dLbl>
              <c:idx val="23"/>
              <c:layout>
                <c:manualLayout>
                  <c:x val="-3.1489000000000003E-2"/>
                  <c:y val="6.5972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98D1-441D-81A8-429E132D7C5B}"/>
                </c:ext>
                <c:ext xmlns:c15="http://schemas.microsoft.com/office/drawing/2012/chart" uri="{CE6537A1-D6FC-4f65-9D91-7224C49458BB}"/>
              </c:extLst>
            </c:dLbl>
            <c:dLbl>
              <c:idx val="25"/>
              <c:layout>
                <c:manualLayout>
                  <c:x val="-1.014E-2"/>
                  <c:y val="-6.828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98D1-441D-81A8-429E132D7C5B}"/>
                </c:ext>
                <c:ext xmlns:c15="http://schemas.microsoft.com/office/drawing/2012/chart" uri="{CE6537A1-D6FC-4f65-9D91-7224C49458BB}"/>
              </c:extLst>
            </c:dLbl>
            <c:dLbl>
              <c:idx val="26"/>
              <c:layout>
                <c:manualLayout>
                  <c:x val="-1.8679999999999999E-2"/>
                  <c:y val="-7.754600000000000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98D1-441D-81A8-429E132D7C5B}"/>
                </c:ext>
                <c:ext xmlns:c15="http://schemas.microsoft.com/office/drawing/2012/chart" uri="{CE6537A1-D6FC-4f65-9D91-7224C49458BB}"/>
              </c:extLst>
            </c:dLbl>
            <c:dLbl>
              <c:idx val="27"/>
              <c:layout>
                <c:manualLayout>
                  <c:x val="-4.4297999999999997E-2"/>
                  <c:y val="4.745400000000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98D1-441D-81A8-429E132D7C5B}"/>
                </c:ext>
                <c:ext xmlns:c15="http://schemas.microsoft.com/office/drawing/2012/chart" uri="{CE6537A1-D6FC-4f65-9D91-7224C49458BB}"/>
              </c:extLst>
            </c:dLbl>
            <c:dLbl>
              <c:idx val="29"/>
              <c:layout>
                <c:manualLayout>
                  <c:x val="-5.2837000000000002E-2"/>
                  <c:y val="1.504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98D1-441D-81A8-429E132D7C5B}"/>
                </c:ext>
                <c:ext xmlns:c15="http://schemas.microsoft.com/office/drawing/2012/chart" uri="{CE6537A1-D6FC-4f65-9D91-7224C49458BB}"/>
              </c:extLst>
            </c:dLbl>
            <c:dLbl>
              <c:idx val="30"/>
              <c:layout>
                <c:manualLayout>
                  <c:x val="-5.0701999999999997E-2"/>
                  <c:y val="-0.12384299999999999"/>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98D1-441D-81A8-429E132D7C5B}"/>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презентация!$B$212:$AJ$212</c:f>
              <c:numCache>
                <c:formatCode>General</c:formatCode>
                <c:ptCount val="3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numCache>
            </c:numRef>
          </c:cat>
          <c:val>
            <c:numRef>
              <c:f>презентация!$B$213:$AJ$213</c:f>
              <c:numCache>
                <c:formatCode>General</c:formatCode>
                <c:ptCount val="35"/>
                <c:pt idx="0">
                  <c:v>0.9</c:v>
                </c:pt>
                <c:pt idx="1">
                  <c:v>1.5</c:v>
                </c:pt>
                <c:pt idx="2">
                  <c:v>1.8</c:v>
                </c:pt>
                <c:pt idx="3">
                  <c:v>2.9</c:v>
                </c:pt>
                <c:pt idx="4">
                  <c:v>4.7</c:v>
                </c:pt>
                <c:pt idx="5">
                  <c:v>4.0999999999999996</c:v>
                </c:pt>
                <c:pt idx="6">
                  <c:v>5</c:v>
                </c:pt>
                <c:pt idx="7">
                  <c:v>6.6</c:v>
                </c:pt>
                <c:pt idx="8">
                  <c:v>5.9</c:v>
                </c:pt>
                <c:pt idx="9">
                  <c:v>5.4</c:v>
                </c:pt>
                <c:pt idx="10">
                  <c:v>6</c:v>
                </c:pt>
                <c:pt idx="11">
                  <c:v>5.0999999999999996</c:v>
                </c:pt>
                <c:pt idx="12">
                  <c:v>5.4</c:v>
                </c:pt>
                <c:pt idx="13">
                  <c:v>4.4000000000000004</c:v>
                </c:pt>
                <c:pt idx="14">
                  <c:v>4.3</c:v>
                </c:pt>
                <c:pt idx="15">
                  <c:v>5.6</c:v>
                </c:pt>
                <c:pt idx="16">
                  <c:v>4.5</c:v>
                </c:pt>
                <c:pt idx="17">
                  <c:v>3.6</c:v>
                </c:pt>
                <c:pt idx="18">
                  <c:v>3.3</c:v>
                </c:pt>
                <c:pt idx="19">
                  <c:v>3.1</c:v>
                </c:pt>
                <c:pt idx="20">
                  <c:v>2.5</c:v>
                </c:pt>
                <c:pt idx="21">
                  <c:v>2.8</c:v>
                </c:pt>
                <c:pt idx="22">
                  <c:v>1.9</c:v>
                </c:pt>
                <c:pt idx="23">
                  <c:v>1.9</c:v>
                </c:pt>
                <c:pt idx="24">
                  <c:v>1.8</c:v>
                </c:pt>
                <c:pt idx="25">
                  <c:v>1.9</c:v>
                </c:pt>
                <c:pt idx="26">
                  <c:v>0.9</c:v>
                </c:pt>
                <c:pt idx="27">
                  <c:v>0.8</c:v>
                </c:pt>
                <c:pt idx="28">
                  <c:v>0.9</c:v>
                </c:pt>
                <c:pt idx="29">
                  <c:v>0.4</c:v>
                </c:pt>
                <c:pt idx="30">
                  <c:v>0.2</c:v>
                </c:pt>
                <c:pt idx="31">
                  <c:v>0.2</c:v>
                </c:pt>
                <c:pt idx="32">
                  <c:v>0</c:v>
                </c:pt>
                <c:pt idx="33">
                  <c:v>0</c:v>
                </c:pt>
                <c:pt idx="34">
                  <c:v>0</c:v>
                </c:pt>
              </c:numCache>
            </c:numRef>
          </c:val>
          <c:smooth val="0"/>
          <c:extLst xmlns:c16r2="http://schemas.microsoft.com/office/drawing/2015/06/chart">
            <c:ext xmlns:c16="http://schemas.microsoft.com/office/drawing/2014/chart" uri="{C3380CC4-5D6E-409C-BE32-E72D297353CC}">
              <c16:uniqueId val="{00000012-98D1-441D-81A8-429E132D7C5B}"/>
            </c:ext>
          </c:extLst>
        </c:ser>
        <c:dLbls>
          <c:dLblPos val="t"/>
          <c:showLegendKey val="0"/>
          <c:showVal val="1"/>
          <c:showCatName val="0"/>
          <c:showSerName val="0"/>
          <c:showPercent val="0"/>
          <c:showBubbleSize val="0"/>
        </c:dLbls>
        <c:marker val="1"/>
        <c:smooth val="0"/>
        <c:axId val="284190304"/>
        <c:axId val="284190864"/>
      </c:lineChart>
      <c:catAx>
        <c:axId val="284190304"/>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84190864"/>
        <c:crosses val="autoZero"/>
        <c:auto val="1"/>
        <c:lblAlgn val="ctr"/>
        <c:lblOffset val="100"/>
        <c:noMultiLvlLbl val="0"/>
      </c:catAx>
      <c:valAx>
        <c:axId val="284190864"/>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84190304"/>
        <c:crosses val="autoZero"/>
        <c:crossBetween val="between"/>
      </c:valAx>
      <c:spPr>
        <a:prstGeom prst="rect">
          <a:avLst/>
        </a:prstGeom>
        <a:noFill/>
        <a:ln>
          <a:noFill/>
        </a:ln>
        <a:effectLst/>
      </c:spPr>
    </c:plotArea>
    <c:plotVisOnly val="1"/>
    <c:dispBlanksAs val="gap"/>
    <c:showDLblsOverMax val="0"/>
  </c:chart>
  <c:spPr>
    <a:xfrm>
      <a:off x="6077182" y="3545203"/>
      <a:ext cx="5948938" cy="2743200"/>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04999999999998E-2"/>
          <c:y val="7.8703999999999996E-2"/>
          <c:w val="0.93106100000000003"/>
          <c:h val="0.71462999999999999"/>
        </c:manualLayout>
      </c:layout>
      <c:barChart>
        <c:barDir val="col"/>
        <c:grouping val="clustered"/>
        <c:varyColors val="0"/>
        <c:ser>
          <c:idx val="0"/>
          <c:order val="0"/>
          <c:tx>
            <c:strRef>
              <c:f>презентация!$A$207</c:f>
              <c:strCache>
                <c:ptCount val="1"/>
                <c:pt idx="0">
                  <c:v>Камчатский край</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chemeClr val="tx1"/>
                    </a:solidFill>
                    <a:latin typeface="Times New Roman"/>
                    <a:ea typeface="+mn-ea"/>
                    <a:cs typeface="Times New Roman"/>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Ref>
              <c:f>презентация!$B$206:$E$206</c:f>
              <c:strCache>
                <c:ptCount val="4"/>
                <c:pt idx="0">
                  <c:v>Неудовлетворительно</c:v>
                </c:pt>
                <c:pt idx="1">
                  <c:v>Удовлетворительно</c:v>
                </c:pt>
                <c:pt idx="2">
                  <c:v>Хорошо</c:v>
                </c:pt>
                <c:pt idx="3">
                  <c:v>Отлично</c:v>
                </c:pt>
              </c:strCache>
            </c:strRef>
          </c:cat>
          <c:val>
            <c:numRef>
              <c:f>презентация!$B$207:$E$207</c:f>
              <c:numCache>
                <c:formatCode>0.0</c:formatCode>
                <c:ptCount val="4"/>
                <c:pt idx="0">
                  <c:v>44.67</c:v>
                </c:pt>
                <c:pt idx="1">
                  <c:v>39.18</c:v>
                </c:pt>
                <c:pt idx="2">
                  <c:v>14.46</c:v>
                </c:pt>
                <c:pt idx="3">
                  <c:v>1.69</c:v>
                </c:pt>
              </c:numCache>
            </c:numRef>
          </c:val>
          <c:extLst xmlns:c16r2="http://schemas.microsoft.com/office/drawing/2015/06/chart">
            <c:ext xmlns:c16="http://schemas.microsoft.com/office/drawing/2014/chart" uri="{C3380CC4-5D6E-409C-BE32-E72D297353CC}">
              <c16:uniqueId val="{00000000-346D-4F47-917C-369059CCA837}"/>
            </c:ext>
          </c:extLst>
        </c:ser>
        <c:dLbls>
          <c:dLblPos val="outEnd"/>
          <c:showLegendKey val="0"/>
          <c:showVal val="1"/>
          <c:showCatName val="0"/>
          <c:showSerName val="0"/>
          <c:showPercent val="0"/>
          <c:showBubbleSize val="0"/>
        </c:dLbls>
        <c:gapWidth val="219"/>
        <c:overlap val="-27"/>
        <c:axId val="296811296"/>
        <c:axId val="296811856"/>
      </c:barChart>
      <c:catAx>
        <c:axId val="296811296"/>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296811856"/>
        <c:crosses val="autoZero"/>
        <c:auto val="1"/>
        <c:lblAlgn val="ctr"/>
        <c:lblOffset val="100"/>
        <c:noMultiLvlLbl val="0"/>
      </c:catAx>
      <c:valAx>
        <c:axId val="296811856"/>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96811296"/>
        <c:crosses val="autoZero"/>
        <c:crossBetween val="between"/>
      </c:valAx>
      <c:spPr>
        <a:prstGeom prst="rect">
          <a:avLst/>
        </a:prstGeom>
        <a:noFill/>
        <a:ln>
          <a:noFill/>
        </a:ln>
        <a:effectLst/>
      </c:spPr>
    </c:plotArea>
    <c:plotVisOnly val="1"/>
    <c:dispBlanksAs val="gap"/>
    <c:showDLblsOverMax val="0"/>
  </c:chart>
  <c:spPr>
    <a:xfrm>
      <a:off x="199176" y="2283737"/>
      <a:ext cx="5515824" cy="2743200"/>
    </a:xfrm>
    <a:prstGeom prst="rect">
      <a:avLst/>
    </a:prstGeom>
    <a:noFill/>
    <a:ln w="9525" cap="flat" cmpd="sng" algn="ctr">
      <a:noFill/>
      <a:round/>
    </a:ln>
    <a:effectLst/>
  </c:spPr>
  <c:txPr>
    <a:bodyPr/>
    <a:lstStyle/>
    <a:p>
      <a:pPr>
        <a:defRPr/>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603000000000001E-2"/>
          <c:y val="5.5329999999999997E-2"/>
          <c:w val="0.96280200000000005"/>
          <c:h val="0.84231900000000004"/>
        </c:manualLayout>
      </c:layout>
      <c:lineChart>
        <c:grouping val="standard"/>
        <c:varyColors val="0"/>
        <c:ser>
          <c:idx val="0"/>
          <c:order val="0"/>
          <c:tx>
            <c:strRef>
              <c:f>Лист1!$A$99</c:f>
              <c:strCache>
                <c:ptCount val="1"/>
                <c:pt idx="0">
                  <c:v>Камчатский край</c:v>
                </c:pt>
              </c:strCache>
            </c:strRef>
          </c:tx>
          <c:spPr>
            <a:prstGeom prst="rect">
              <a:avLst/>
            </a:prstGeom>
            <a:ln w="28575" cap="rnd">
              <a:solidFill>
                <a:schemeClr val="accent1"/>
              </a:solidFill>
              <a:round/>
            </a:ln>
            <a:effectLst/>
          </c:spPr>
          <c:marker>
            <c:symbol val="circle"/>
            <c:size val="5"/>
            <c:spPr>
              <a:prstGeom prst="rect">
                <a:avLst/>
              </a:prstGeom>
              <a:solidFill>
                <a:schemeClr val="accent1"/>
              </a:solidFill>
              <a:ln w="9525">
                <a:solidFill>
                  <a:schemeClr val="accent1"/>
                </a:solidFill>
              </a:ln>
              <a:effectLst/>
            </c:spPr>
          </c:marker>
          <c:dLbls>
            <c:dLbl>
              <c:idx val="0"/>
              <c:layout/>
              <c:tx>
                <c:rich>
                  <a:bodyPr/>
                  <a:lstStyle/>
                  <a:p>
                    <a:r>
                      <a:rPr lang="en-US"/>
                      <a:t>56,8</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5726-4549-AFB3-6819B2ACC3D4}"/>
                </c:ext>
                <c:ext xmlns:c15="http://schemas.microsoft.com/office/drawing/2012/chart" uri="{CE6537A1-D6FC-4f65-9D91-7224C49458BB}">
                  <c15:layout/>
                </c:ext>
              </c:extLst>
            </c:dLbl>
            <c:dLbl>
              <c:idx val="1"/>
              <c:layout>
                <c:manualLayout>
                  <c:x val="-1.9727999999999999E-2"/>
                  <c:y val="-0.100285"/>
                </c:manualLayout>
              </c:layout>
              <c:tx>
                <c:rich>
                  <a:bodyPr/>
                  <a:lstStyle/>
                  <a:p>
                    <a:r>
                      <a:rPr lang="en-US"/>
                      <a:t>37,0</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726-4549-AFB3-6819B2ACC3D4}"/>
                </c:ext>
                <c:ext xmlns:c15="http://schemas.microsoft.com/office/drawing/2012/chart" uri="{CE6537A1-D6FC-4f65-9D91-7224C49458BB}">
                  <c15:layout/>
                </c:ext>
              </c:extLst>
            </c:dLbl>
            <c:dLbl>
              <c:idx val="2"/>
              <c:layout>
                <c:manualLayout>
                  <c:x val="-5.0814999999999999E-2"/>
                  <c:y val="6.1093000000000001E-2"/>
                </c:manualLayout>
              </c:layout>
              <c:tx>
                <c:rich>
                  <a:bodyPr/>
                  <a:lstStyle/>
                  <a:p>
                    <a:r>
                      <a:rPr lang="en-US"/>
                      <a:t>26,9</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5726-4549-AFB3-6819B2ACC3D4}"/>
                </c:ext>
                <c:ext xmlns:c15="http://schemas.microsoft.com/office/drawing/2012/chart" uri="{CE6537A1-D6FC-4f65-9D91-7224C49458BB}">
                  <c15:layout/>
                </c:ext>
              </c:extLst>
            </c:dLbl>
            <c:dLbl>
              <c:idx val="3"/>
              <c:layout>
                <c:manualLayout>
                  <c:x val="-1.7337000000000002E-2"/>
                  <c:y val="1.9595999999999999E-2"/>
                </c:manualLayout>
              </c:layout>
              <c:tx>
                <c:rich>
                  <a:bodyPr/>
                  <a:lstStyle/>
                  <a:p>
                    <a:r>
                      <a:rPr lang="en-US"/>
                      <a:t>30,2</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5726-4549-AFB3-6819B2ACC3D4}"/>
                </c:ext>
                <c:ext xmlns:c15="http://schemas.microsoft.com/office/drawing/2012/chart" uri="{CE6537A1-D6FC-4f65-9D91-7224C49458BB}">
                  <c15:layout/>
                </c:ext>
              </c:extLst>
            </c:dLbl>
            <c:dLbl>
              <c:idx val="4"/>
              <c:layout>
                <c:manualLayout>
                  <c:x val="-7.7119999999999994E-2"/>
                  <c:y val="-8.1841999999999998E-2"/>
                </c:manualLayout>
              </c:layout>
              <c:tx>
                <c:rich>
                  <a:bodyPr/>
                  <a:lstStyle/>
                  <a:p>
                    <a:r>
                      <a:rPr lang="en-US"/>
                      <a:t>43,9</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5726-4549-AFB3-6819B2ACC3D4}"/>
                </c:ext>
                <c:ext xmlns:c15="http://schemas.microsoft.com/office/drawing/2012/chart" uri="{CE6537A1-D6FC-4f65-9D91-7224C49458BB}">
                  <c15:layout/>
                </c:ext>
              </c:extLst>
            </c:dLbl>
            <c:dLbl>
              <c:idx val="5"/>
              <c:layout/>
              <c:tx>
                <c:rich>
                  <a:bodyPr rot="0" spcFirstLastPara="1" vertOverflow="ellipsis" vert="horz" wrap="square" lIns="38100" tIns="19050" rIns="38100" bIns="19050" anchor="ctr" anchorCtr="1">
                    <a:spAutoFit/>
                  </a:bodyPr>
                  <a:lstStyle/>
                  <a:p>
                    <a:pPr>
                      <a:defRPr sz="1000" b="1" i="0" u="none" strike="noStrike" baseline="0">
                        <a:solidFill>
                          <a:srgbClr val="00B050"/>
                        </a:solidFill>
                        <a:latin typeface="Times New Roman"/>
                        <a:ea typeface="+mn-ea"/>
                        <a:cs typeface="Times New Roman"/>
                      </a:defRPr>
                    </a:pPr>
                    <a:r>
                      <a:rPr lang="en-US" b="1">
                        <a:solidFill>
                          <a:srgbClr val="00B050"/>
                        </a:solidFill>
                      </a:rPr>
                      <a:t>62,6</a:t>
                    </a:r>
                  </a:p>
                </c:rich>
              </c:tx>
              <c:spPr>
                <a:noFill/>
                <a:ln>
                  <a:noFill/>
                </a:ln>
                <a:effectLst/>
              </c:spPr>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5726-4549-AFB3-6819B2ACC3D4}"/>
                </c:ext>
                <c:ext xmlns:c15="http://schemas.microsoft.com/office/drawing/2012/chart" uri="{CE6537A1-D6FC-4f65-9D91-7224C49458BB}">
                  <c15:spPr xmlns:c15="http://schemas.microsoft.com/office/drawing/2012/chart">
                    <a:prstGeom prst="rect">
                      <a:avLst/>
                    </a:prstGeom>
                  </c15:spPr>
                  <c15:layout/>
                </c:ext>
              </c:extLst>
            </c:dLbl>
            <c:dLbl>
              <c:idx val="6"/>
              <c:layout>
                <c:manualLayout>
                  <c:x val="-1.7337000000000002E-2"/>
                  <c:y val="-0.104896"/>
                </c:manualLayout>
              </c:layout>
              <c:tx>
                <c:rich>
                  <a:bodyPr/>
                  <a:lstStyle/>
                  <a:p>
                    <a:r>
                      <a:rPr lang="en-US"/>
                      <a:t>36,6</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5726-4549-AFB3-6819B2ACC3D4}"/>
                </c:ext>
                <c:ext xmlns:c15="http://schemas.microsoft.com/office/drawing/2012/chart" uri="{CE6537A1-D6FC-4f65-9D91-7224C49458BB}">
                  <c15:layout/>
                </c:ext>
              </c:extLst>
            </c:dLbl>
            <c:dLbl>
              <c:idx val="7"/>
              <c:layout>
                <c:manualLayout>
                  <c:x val="-4.8424000000000002E-2"/>
                  <c:y val="3.8039000000000003E-2"/>
                </c:manualLayout>
              </c:layout>
              <c:tx>
                <c:rich>
                  <a:bodyPr/>
                  <a:lstStyle/>
                  <a:p>
                    <a:r>
                      <a:rPr lang="en-US"/>
                      <a:t>25,0</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5726-4549-AFB3-6819B2ACC3D4}"/>
                </c:ext>
                <c:ext xmlns:c15="http://schemas.microsoft.com/office/drawing/2012/chart" uri="{CE6537A1-D6FC-4f65-9D91-7224C49458BB}">
                  <c15:layout/>
                </c:ext>
              </c:extLst>
            </c:dLbl>
            <c:dLbl>
              <c:idx val="8"/>
              <c:layout/>
              <c:tx>
                <c:rich>
                  <a:bodyPr/>
                  <a:lstStyle/>
                  <a:p>
                    <a:r>
                      <a:rPr lang="en-US"/>
                      <a:t>34,9</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5726-4549-AFB3-6819B2ACC3D4}"/>
                </c:ext>
                <c:ext xmlns:c15="http://schemas.microsoft.com/office/drawing/2012/chart" uri="{CE6537A1-D6FC-4f65-9D91-7224C49458BB}">
                  <c15:layout/>
                </c:ext>
              </c:extLst>
            </c:dLbl>
            <c:dLbl>
              <c:idx val="9"/>
              <c:layout>
                <c:manualLayout>
                  <c:x val="-3.4076000000000002E-2"/>
                  <c:y val="5.1871E-2"/>
                </c:manualLayout>
              </c:layout>
              <c:tx>
                <c:rich>
                  <a:bodyPr/>
                  <a:lstStyle/>
                  <a:p>
                    <a:r>
                      <a:rPr lang="en-US"/>
                      <a:t>27,2</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5726-4549-AFB3-6819B2ACC3D4}"/>
                </c:ext>
                <c:ext xmlns:c15="http://schemas.microsoft.com/office/drawing/2012/chart" uri="{CE6537A1-D6FC-4f65-9D91-7224C49458BB}">
                  <c15:layout/>
                </c:ext>
              </c:extLst>
            </c:dLbl>
            <c:dLbl>
              <c:idx val="10"/>
              <c:layout>
                <c:manualLayout>
                  <c:x val="-5.3206999999999997E-2"/>
                  <c:y val="-8.1841999999999998E-2"/>
                </c:manualLayout>
              </c:layout>
              <c:tx>
                <c:rich>
                  <a:bodyPr/>
                  <a:lstStyle/>
                  <a:p>
                    <a:r>
                      <a:rPr lang="en-US"/>
                      <a:t>34,0</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5726-4549-AFB3-6819B2ACC3D4}"/>
                </c:ext>
                <c:ext xmlns:c15="http://schemas.microsoft.com/office/drawing/2012/chart" uri="{CE6537A1-D6FC-4f65-9D91-7224C49458BB}">
                  <c15:layout/>
                </c:ext>
              </c:extLst>
            </c:dLbl>
            <c:dLbl>
              <c:idx val="11"/>
              <c:layout/>
              <c:tx>
                <c:rich>
                  <a:bodyPr/>
                  <a:lstStyle/>
                  <a:p>
                    <a:r>
                      <a:rPr lang="en-US"/>
                      <a:t>47,3</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5726-4549-AFB3-6819B2ACC3D4}"/>
                </c:ext>
                <c:ext xmlns:c15="http://schemas.microsoft.com/office/drawing/2012/chart" uri="{CE6537A1-D6FC-4f65-9D91-7224C49458BB}">
                  <c15:layout/>
                </c:ext>
              </c:extLst>
            </c:dLbl>
            <c:dLbl>
              <c:idx val="12"/>
              <c:layout>
                <c:manualLayout>
                  <c:x val="-8.1902000000000003E-2"/>
                  <c:y val="5.6481999999999997E-2"/>
                </c:manualLayout>
              </c:layout>
              <c:tx>
                <c:rich>
                  <a:bodyPr/>
                  <a:lstStyle/>
                  <a:p>
                    <a:r>
                      <a:rPr lang="en-US"/>
                      <a:t>25,6</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5726-4549-AFB3-6819B2ACC3D4}"/>
                </c:ext>
                <c:ext xmlns:c15="http://schemas.microsoft.com/office/drawing/2012/chart" uri="{CE6537A1-D6FC-4f65-9D91-7224C49458BB}">
                  <c15:layout/>
                </c:ext>
              </c:extLst>
            </c:dLbl>
            <c:dLbl>
              <c:idx val="13"/>
              <c:layout>
                <c:manualLayout>
                  <c:x val="1.7930000000000001E-3"/>
                  <c:y val="-1.268E-2"/>
                </c:manualLayout>
              </c:layout>
              <c:tx>
                <c:rich>
                  <a:bodyPr/>
                  <a:lstStyle/>
                  <a:p>
                    <a:r>
                      <a:rPr lang="en-US"/>
                      <a:t>19,5</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5726-4549-AFB3-6819B2ACC3D4}"/>
                </c:ext>
                <c:ext xmlns:c15="http://schemas.microsoft.com/office/drawing/2012/chart" uri="{CE6537A1-D6FC-4f65-9D91-7224C49458BB}">
                  <c15:layout/>
                </c:ext>
              </c:extLst>
            </c:dLbl>
            <c:dLbl>
              <c:idx val="14"/>
              <c:layout/>
              <c:tx>
                <c:rich>
                  <a:bodyPr/>
                  <a:lstStyle/>
                  <a:p>
                    <a:r>
                      <a:rPr lang="en-US"/>
                      <a:t>57,8</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5726-4549-AFB3-6819B2ACC3D4}"/>
                </c:ext>
                <c:ext xmlns:c15="http://schemas.microsoft.com/office/drawing/2012/chart" uri="{CE6537A1-D6FC-4f65-9D91-7224C49458BB}">
                  <c15:layout/>
                </c:ext>
              </c:extLst>
            </c:dLbl>
            <c:dLbl>
              <c:idx val="15"/>
              <c:layout>
                <c:manualLayout>
                  <c:x val="-4.1250000000000002E-2"/>
                  <c:y val="6.1093000000000001E-2"/>
                </c:manualLayout>
              </c:layout>
              <c:tx>
                <c:rich>
                  <a:bodyPr/>
                  <a:lstStyle/>
                  <a:p>
                    <a:r>
                      <a:rPr lang="en-US"/>
                      <a:t>40,3</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5726-4549-AFB3-6819B2ACC3D4}"/>
                </c:ext>
                <c:ext xmlns:c15="http://schemas.microsoft.com/office/drawing/2012/chart" uri="{CE6537A1-D6FC-4f65-9D91-7224C49458BB}">
                  <c15:layout/>
                </c:ext>
              </c:extLst>
            </c:dLbl>
            <c:dLbl>
              <c:idx val="16"/>
              <c:layout/>
              <c:tx>
                <c:rich>
                  <a:bodyPr/>
                  <a:lstStyle/>
                  <a:p>
                    <a:r>
                      <a:rPr lang="en-US"/>
                      <a:t>51,4</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5726-4549-AFB3-6819B2ACC3D4}"/>
                </c:ext>
                <c:ext xmlns:c15="http://schemas.microsoft.com/office/drawing/2012/chart" uri="{CE6537A1-D6FC-4f65-9D91-7224C49458BB}">
                  <c15:layout/>
                </c:ext>
              </c:extLst>
            </c:dLbl>
            <c:dLbl>
              <c:idx val="17"/>
              <c:layout>
                <c:manualLayout>
                  <c:x val="-4.6032999999999998E-2"/>
                  <c:y val="7.0315000000000003E-2"/>
                </c:manualLayout>
              </c:layout>
              <c:tx>
                <c:rich>
                  <a:bodyPr/>
                  <a:lstStyle/>
                  <a:p>
                    <a:r>
                      <a:rPr lang="en-US"/>
                      <a:t>28,5</a:t>
                    </a:r>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5726-4549-AFB3-6819B2ACC3D4}"/>
                </c:ext>
                <c:ext xmlns:c15="http://schemas.microsoft.com/office/drawing/2012/chart" uri="{CE6537A1-D6FC-4f65-9D91-7224C49458BB}">
                  <c15:layout/>
                </c:ext>
              </c:extLst>
            </c:dLbl>
            <c:dLbl>
              <c:idx val="18"/>
              <c:layout/>
              <c:tx>
                <c:rich>
                  <a:bodyPr/>
                  <a:lstStyle/>
                  <a:p>
                    <a:r>
                      <a:rPr lang="en-US"/>
                      <a:t>54,3</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5726-4549-AFB3-6819B2ACC3D4}"/>
                </c:ext>
                <c:ext xmlns:c15="http://schemas.microsoft.com/office/drawing/2012/chart" uri="{CE6537A1-D6FC-4f65-9D91-7224C49458BB}">
                  <c15:layout/>
                </c:ext>
              </c:extLst>
            </c:dLbl>
            <c:dLbl>
              <c:idx val="19"/>
              <c:layout/>
              <c:tx>
                <c:rich>
                  <a:bodyPr/>
                  <a:lstStyle/>
                  <a:p>
                    <a:r>
                      <a:rPr lang="en-US"/>
                      <a:t>46,6</a:t>
                    </a:r>
                  </a:p>
                </c:rich>
              </c:tx>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3-5726-4549-AFB3-6819B2ACC3D4}"/>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baseline="0">
                    <a:solidFill>
                      <a:srgbClr val="C00000"/>
                    </a:solidFill>
                    <a:latin typeface="Times New Roman"/>
                    <a:ea typeface="+mn-ea"/>
                    <a:cs typeface="Times New Roman"/>
                  </a:defRPr>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numRef>
              <c:f>Лист1!$B$98:$U$98</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Лист1!$B$99:$U$99</c:f>
              <c:numCache>
                <c:formatCode>General</c:formatCode>
                <c:ptCount val="20"/>
                <c:pt idx="0">
                  <c:v>56.83</c:v>
                </c:pt>
                <c:pt idx="1">
                  <c:v>36.99</c:v>
                </c:pt>
                <c:pt idx="2">
                  <c:v>26.87</c:v>
                </c:pt>
                <c:pt idx="3">
                  <c:v>30.24</c:v>
                </c:pt>
                <c:pt idx="4">
                  <c:v>43.87</c:v>
                </c:pt>
                <c:pt idx="5">
                  <c:v>62.61</c:v>
                </c:pt>
                <c:pt idx="6">
                  <c:v>36.64</c:v>
                </c:pt>
                <c:pt idx="7">
                  <c:v>25.02</c:v>
                </c:pt>
                <c:pt idx="8">
                  <c:v>34.85</c:v>
                </c:pt>
                <c:pt idx="9">
                  <c:v>27.22</c:v>
                </c:pt>
                <c:pt idx="10">
                  <c:v>33.950000000000003</c:v>
                </c:pt>
                <c:pt idx="11">
                  <c:v>47.26</c:v>
                </c:pt>
                <c:pt idx="12">
                  <c:v>25.56</c:v>
                </c:pt>
                <c:pt idx="13">
                  <c:v>19.54</c:v>
                </c:pt>
                <c:pt idx="14">
                  <c:v>57.83</c:v>
                </c:pt>
                <c:pt idx="15">
                  <c:v>40.28</c:v>
                </c:pt>
                <c:pt idx="16">
                  <c:v>51.35</c:v>
                </c:pt>
                <c:pt idx="17">
                  <c:v>28.51</c:v>
                </c:pt>
                <c:pt idx="18">
                  <c:v>54.34</c:v>
                </c:pt>
                <c:pt idx="19">
                  <c:v>46.56</c:v>
                </c:pt>
              </c:numCache>
            </c:numRef>
          </c:val>
          <c:smooth val="0"/>
          <c:extLst xmlns:c16r2="http://schemas.microsoft.com/office/drawing/2015/06/chart">
            <c:ext xmlns:c16="http://schemas.microsoft.com/office/drawing/2014/chart" uri="{C3380CC4-5D6E-409C-BE32-E72D297353CC}">
              <c16:uniqueId val="{00000014-5726-4549-AFB3-6819B2ACC3D4}"/>
            </c:ext>
          </c:extLst>
        </c:ser>
        <c:dLbls>
          <c:dLblPos val="t"/>
          <c:showLegendKey val="0"/>
          <c:showVal val="1"/>
          <c:showCatName val="0"/>
          <c:showSerName val="0"/>
          <c:showPercent val="0"/>
          <c:showBubbleSize val="0"/>
        </c:dLbls>
        <c:marker val="1"/>
        <c:smooth val="0"/>
        <c:axId val="156638128"/>
        <c:axId val="156638688"/>
      </c:lineChart>
      <c:catAx>
        <c:axId val="156638128"/>
        <c:scaling>
          <c:orientation val="minMax"/>
        </c:scaling>
        <c:delete val="0"/>
        <c:axPos val="b"/>
        <c:numFmt formatCode="General" sourceLinked="1"/>
        <c:majorTickMark val="none"/>
        <c:minorTickMark val="none"/>
        <c:tickLblPos val="nextTo"/>
        <c:spPr>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baseline="0">
                <a:solidFill>
                  <a:schemeClr val="tx1"/>
                </a:solidFill>
                <a:latin typeface="Times New Roman"/>
                <a:ea typeface="+mn-ea"/>
                <a:cs typeface="Times New Roman"/>
              </a:defRPr>
            </a:pPr>
            <a:endParaRPr lang="ru-RU"/>
          </a:p>
        </c:txPr>
        <c:crossAx val="156638688"/>
        <c:crosses val="autoZero"/>
        <c:auto val="1"/>
        <c:lblAlgn val="ctr"/>
        <c:lblOffset val="100"/>
        <c:noMultiLvlLbl val="0"/>
      </c:catAx>
      <c:valAx>
        <c:axId val="156638688"/>
        <c:scaling>
          <c:orientation val="minMax"/>
        </c:scaling>
        <c:delete val="1"/>
        <c:axPos val="l"/>
        <c:majorGridlines>
          <c:spPr>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56638128"/>
        <c:crosses val="autoZero"/>
        <c:crossBetween val="between"/>
      </c:valAx>
      <c:spPr>
        <a:prstGeom prst="rect">
          <a:avLst/>
        </a:prstGeom>
        <a:noFill/>
        <a:ln>
          <a:noFill/>
        </a:ln>
        <a:effectLst/>
      </c:spPr>
    </c:plotArea>
    <c:plotVisOnly val="1"/>
    <c:dispBlanksAs val="gap"/>
    <c:showDLblsOverMax val="0"/>
  </c:chart>
  <c:spPr>
    <a:xfrm>
      <a:off x="516048" y="2415868"/>
      <a:ext cx="5310902" cy="2754406"/>
    </a:xfrm>
    <a:prstGeom prst="rect">
      <a:avLst/>
    </a:prstGeom>
    <a:noFill/>
    <a:ln w="9525" cap="flat" cmpd="sng" algn="ctr">
      <a:noFill/>
      <a:round/>
    </a:ln>
    <a:effectLst/>
  </c:spPr>
  <c:txPr>
    <a:bodyPr/>
    <a:lstStyle/>
    <a:p>
      <a:pPr>
        <a:defRPr/>
      </a:pPr>
      <a:endParaRPr lang="ru-RU"/>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1"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dirty="0">
              <a:latin typeface="Times New Roman"/>
              <a:cs typeface="Times New Roman"/>
            </a:rPr>
            <a:t>25 студентов, освоивших ООП, из </a:t>
          </a:r>
          <a:br>
            <a:rPr lang="ru-RU" sz="2400" i="0" dirty="0">
              <a:latin typeface="Times New Roman"/>
              <a:cs typeface="Times New Roman"/>
            </a:rPr>
          </a:br>
          <a:r>
            <a:rPr lang="ru-RU" sz="2400" i="0" dirty="0">
              <a:latin typeface="Times New Roman"/>
              <a:cs typeface="Times New Roman"/>
            </a:rPr>
            <a:t>КГПОБУ «Камчатский педагогический колледж»</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vert="horz" anchor="ctr"/>
        <a:lstStyle/>
        <a:p>
          <a:pPr algn="ctr" defTabSz="1066799">
            <a:lnSpc>
              <a:spcPct val="90000"/>
            </a:lnSpc>
            <a:spcBef>
              <a:spcPts val="0"/>
            </a:spcBef>
            <a:spcAft>
              <a:spcPts val="0"/>
            </a:spcAft>
            <a:defRPr/>
          </a:pPr>
          <a:r>
            <a:rPr lang="ru-RU" sz="2400">
              <a:latin typeface="Times New Roman"/>
              <a:cs typeface="Times New Roman"/>
            </a:rPr>
            <a:t>В работе 21 задание</a:t>
          </a:r>
          <a:endParaRPr lang="ru-RU" sz="2400" b="1">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26</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2629" custLinFactNeighborX="-33432"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1"/>
    <dgm:cxn modelId="{207BA0C8-C723-4F51-9521-2003B46B6EE7}" type="presOf" srcId="{AC3BC826-7843-4DEA-91EB-575CBF0A27D0}" destId="{3F8F7E95-0583-4D7F-836D-CEDE1F03260F}" srcOrd="0" destOrd="0" presId="urn:microsoft.com/office/officeart/2005/8/layout/pyramid2#21"/>
    <dgm:cxn modelId="{B01B6214-FE95-4F4A-8DDD-EC1DE263DABA}" type="presOf" srcId="{EAD39B12-F03B-4C0C-B31A-7EB58AB8DC85}" destId="{5960E726-1731-45AE-8B35-E7C597E4AD72}" srcOrd="0" destOrd="0" presId="urn:microsoft.com/office/officeart/2005/8/layout/pyramid2#21"/>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1"/>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1"/>
    <dgm:cxn modelId="{9441A9A6-D704-4294-BA62-6C5489165DD9}" type="presParOf" srcId="{942453C9-8AD6-4021-965B-796A3BCB1D61}" destId="{9C8AFB15-E3FF-451B-AD06-31EA09EAB8F9}" srcOrd="1" destOrd="0" presId="urn:microsoft.com/office/officeart/2005/8/layout/pyramid2#21"/>
    <dgm:cxn modelId="{2306102A-2093-4323-B46C-BB9DCA05341B}" type="presParOf" srcId="{9C8AFB15-E3FF-451B-AD06-31EA09EAB8F9}" destId="{3F8F7E95-0583-4D7F-836D-CEDE1F03260F}" srcOrd="0" destOrd="0" presId="urn:microsoft.com/office/officeart/2005/8/layout/pyramid2#21"/>
    <dgm:cxn modelId="{84130CE5-D635-4484-BAF1-75488A50CF1D}" type="presParOf" srcId="{9C8AFB15-E3FF-451B-AD06-31EA09EAB8F9}" destId="{EA492166-330F-4FBE-839D-7B082379A10B}" srcOrd="1" destOrd="0" presId="urn:microsoft.com/office/officeart/2005/8/layout/pyramid2#21"/>
    <dgm:cxn modelId="{531D4D5B-371D-491B-B791-56404F42E41D}" type="presParOf" srcId="{9C8AFB15-E3FF-451B-AD06-31EA09EAB8F9}" destId="{12BD2332-86F7-47BC-B4F6-2D173C3CD058}" srcOrd="2" destOrd="0" presId="urn:microsoft.com/office/officeart/2005/8/layout/pyramid2#21"/>
    <dgm:cxn modelId="{022A6EEA-A2D8-4E89-BB84-F222DC7F47C2}" type="presParOf" srcId="{9C8AFB15-E3FF-451B-AD06-31EA09EAB8F9}" destId="{095ADFEA-F266-4E93-A96B-87E41D477C18}" srcOrd="3" destOrd="0" presId="urn:microsoft.com/office/officeart/2005/8/layout/pyramid2#21"/>
    <dgm:cxn modelId="{97731CBD-02F5-4E7E-985C-BAA56F3891CB}" type="presParOf" srcId="{9C8AFB15-E3FF-451B-AD06-31EA09EAB8F9}" destId="{5960E726-1731-45AE-8B35-E7C597E4AD72}" srcOrd="4" destOrd="0" presId="urn:microsoft.com/office/officeart/2005/8/layout/pyramid2#21"/>
    <dgm:cxn modelId="{6E6C7CCA-70CF-406E-B104-38A014992415}" type="presParOf" srcId="{9C8AFB15-E3FF-451B-AD06-31EA09EAB8F9}" destId="{CE2F13BB-16B9-4FB6-870F-4DD5EEA61D92}" srcOrd="5" destOrd="0" presId="urn:microsoft.com/office/officeart/2005/8/layout/pyramid2#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22,6% и составила 92,0</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4,0% и составила 4%</a:t>
          </a:r>
          <a:endParaRPr lang="ru-RU" sz="24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Снизилась на 22,6% и составила 8,0</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Снизилось на 0,19 балла и составило 2,12 балла</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2"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a:latin typeface="Times New Roman"/>
              <a:cs typeface="Times New Roman"/>
            </a:rPr>
            <a:t>192 студента, освоивших ООП, из </a:t>
          </a:r>
          <a:br>
            <a:rPr lang="ru-RU" sz="2400" i="0">
              <a:latin typeface="Times New Roman"/>
              <a:cs typeface="Times New Roman"/>
            </a:rPr>
          </a:br>
          <a:r>
            <a:rPr lang="ru-RU" sz="2400" i="0">
              <a:latin typeface="Times New Roman"/>
              <a:cs typeface="Times New Roman"/>
            </a:rPr>
            <a:t>6 образовательных организаций</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12 заданий</a:t>
          </a:r>
          <a:endParaRPr lang="ru-RU" sz="2400" b="1">
            <a:solidFill>
              <a:srgbClr val="C0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15</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2629" custLinFactNeighborX="-33432"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2"/>
    <dgm:cxn modelId="{207BA0C8-C723-4F51-9521-2003B46B6EE7}" type="presOf" srcId="{AC3BC826-7843-4DEA-91EB-575CBF0A27D0}" destId="{3F8F7E95-0583-4D7F-836D-CEDE1F03260F}" srcOrd="0" destOrd="0" presId="urn:microsoft.com/office/officeart/2005/8/layout/pyramid2#22"/>
    <dgm:cxn modelId="{B01B6214-FE95-4F4A-8DDD-EC1DE263DABA}" type="presOf" srcId="{EAD39B12-F03B-4C0C-B31A-7EB58AB8DC85}" destId="{5960E726-1731-45AE-8B35-E7C597E4AD72}" srcOrd="0" destOrd="0" presId="urn:microsoft.com/office/officeart/2005/8/layout/pyramid2#22"/>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2"/>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2"/>
    <dgm:cxn modelId="{9441A9A6-D704-4294-BA62-6C5489165DD9}" type="presParOf" srcId="{942453C9-8AD6-4021-965B-796A3BCB1D61}" destId="{9C8AFB15-E3FF-451B-AD06-31EA09EAB8F9}" srcOrd="1" destOrd="0" presId="urn:microsoft.com/office/officeart/2005/8/layout/pyramid2#22"/>
    <dgm:cxn modelId="{2306102A-2093-4323-B46C-BB9DCA05341B}" type="presParOf" srcId="{9C8AFB15-E3FF-451B-AD06-31EA09EAB8F9}" destId="{3F8F7E95-0583-4D7F-836D-CEDE1F03260F}" srcOrd="0" destOrd="0" presId="urn:microsoft.com/office/officeart/2005/8/layout/pyramid2#22"/>
    <dgm:cxn modelId="{84130CE5-D635-4484-BAF1-75488A50CF1D}" type="presParOf" srcId="{9C8AFB15-E3FF-451B-AD06-31EA09EAB8F9}" destId="{EA492166-330F-4FBE-839D-7B082379A10B}" srcOrd="1" destOrd="0" presId="urn:microsoft.com/office/officeart/2005/8/layout/pyramid2#22"/>
    <dgm:cxn modelId="{531D4D5B-371D-491B-B791-56404F42E41D}" type="presParOf" srcId="{9C8AFB15-E3FF-451B-AD06-31EA09EAB8F9}" destId="{12BD2332-86F7-47BC-B4F6-2D173C3CD058}" srcOrd="2" destOrd="0" presId="urn:microsoft.com/office/officeart/2005/8/layout/pyramid2#22"/>
    <dgm:cxn modelId="{022A6EEA-A2D8-4E89-BB84-F222DC7F47C2}" type="presParOf" srcId="{9C8AFB15-E3FF-451B-AD06-31EA09EAB8F9}" destId="{095ADFEA-F266-4E93-A96B-87E41D477C18}" srcOrd="3" destOrd="0" presId="urn:microsoft.com/office/officeart/2005/8/layout/pyramid2#22"/>
    <dgm:cxn modelId="{97731CBD-02F5-4E7E-985C-BAA56F3891CB}" type="presParOf" srcId="{9C8AFB15-E3FF-451B-AD06-31EA09EAB8F9}" destId="{5960E726-1731-45AE-8B35-E7C597E4AD72}" srcOrd="4" destOrd="0" presId="urn:microsoft.com/office/officeart/2005/8/layout/pyramid2#22"/>
    <dgm:cxn modelId="{6E6C7CCA-70CF-406E-B104-38A014992415}" type="presParOf" srcId="{9C8AFB15-E3FF-451B-AD06-31EA09EAB8F9}" destId="{CE2F13BB-16B9-4FB6-870F-4DD5EEA61D92}" srcOrd="5" destOrd="0" presId="urn:microsoft.com/office/officeart/2005/8/layout/pyramid2#2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Снизилась на 6,2% и составила 18,2</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9,5%  составила 19,8</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6,2% и составила 81,8</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Увеличилось на 0,16 балла и составило 3,02 балла</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3"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dirty="0">
              <a:latin typeface="Times New Roman"/>
              <a:cs typeface="Times New Roman"/>
            </a:rPr>
            <a:t>148 </a:t>
          </a:r>
          <a:r>
            <a:rPr lang="ru-RU" sz="2400" i="0" dirty="0" smtClean="0">
              <a:latin typeface="Times New Roman"/>
              <a:cs typeface="Times New Roman"/>
            </a:rPr>
            <a:t>студентов, </a:t>
          </a:r>
          <a:r>
            <a:rPr lang="ru-RU" sz="2400" i="0" dirty="0">
              <a:latin typeface="Times New Roman"/>
              <a:cs typeface="Times New Roman"/>
            </a:rPr>
            <a:t>освоивших ООП, из </a:t>
          </a:r>
          <a:br>
            <a:rPr lang="ru-RU" sz="2400" i="0" dirty="0">
              <a:latin typeface="Times New Roman"/>
              <a:cs typeface="Times New Roman"/>
            </a:rPr>
          </a:br>
          <a:r>
            <a:rPr lang="ru-RU" sz="2400" i="0" dirty="0">
              <a:latin typeface="Times New Roman"/>
              <a:cs typeface="Times New Roman"/>
            </a:rPr>
            <a:t>2 образовательных организаций</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17 заданий</a:t>
          </a:r>
          <a:endParaRPr lang="ru-RU" sz="2400" b="1">
            <a:solidFill>
              <a:srgbClr val="C0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31</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2629" custLinFactNeighborX="-33432"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3"/>
    <dgm:cxn modelId="{207BA0C8-C723-4F51-9521-2003B46B6EE7}" type="presOf" srcId="{AC3BC826-7843-4DEA-91EB-575CBF0A27D0}" destId="{3F8F7E95-0583-4D7F-836D-CEDE1F03260F}" srcOrd="0" destOrd="0" presId="urn:microsoft.com/office/officeart/2005/8/layout/pyramid2#23"/>
    <dgm:cxn modelId="{B01B6214-FE95-4F4A-8DDD-EC1DE263DABA}" type="presOf" srcId="{EAD39B12-F03B-4C0C-B31A-7EB58AB8DC85}" destId="{5960E726-1731-45AE-8B35-E7C597E4AD72}" srcOrd="0" destOrd="0" presId="urn:microsoft.com/office/officeart/2005/8/layout/pyramid2#23"/>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3"/>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3"/>
    <dgm:cxn modelId="{9441A9A6-D704-4294-BA62-6C5489165DD9}" type="presParOf" srcId="{942453C9-8AD6-4021-965B-796A3BCB1D61}" destId="{9C8AFB15-E3FF-451B-AD06-31EA09EAB8F9}" srcOrd="1" destOrd="0" presId="urn:microsoft.com/office/officeart/2005/8/layout/pyramid2#23"/>
    <dgm:cxn modelId="{2306102A-2093-4323-B46C-BB9DCA05341B}" type="presParOf" srcId="{9C8AFB15-E3FF-451B-AD06-31EA09EAB8F9}" destId="{3F8F7E95-0583-4D7F-836D-CEDE1F03260F}" srcOrd="0" destOrd="0" presId="urn:microsoft.com/office/officeart/2005/8/layout/pyramid2#23"/>
    <dgm:cxn modelId="{84130CE5-D635-4484-BAF1-75488A50CF1D}" type="presParOf" srcId="{9C8AFB15-E3FF-451B-AD06-31EA09EAB8F9}" destId="{EA492166-330F-4FBE-839D-7B082379A10B}" srcOrd="1" destOrd="0" presId="urn:microsoft.com/office/officeart/2005/8/layout/pyramid2#23"/>
    <dgm:cxn modelId="{531D4D5B-371D-491B-B791-56404F42E41D}" type="presParOf" srcId="{9C8AFB15-E3FF-451B-AD06-31EA09EAB8F9}" destId="{12BD2332-86F7-47BC-B4F6-2D173C3CD058}" srcOrd="2" destOrd="0" presId="urn:microsoft.com/office/officeart/2005/8/layout/pyramid2#23"/>
    <dgm:cxn modelId="{022A6EEA-A2D8-4E89-BB84-F222DC7F47C2}" type="presParOf" srcId="{9C8AFB15-E3FF-451B-AD06-31EA09EAB8F9}" destId="{095ADFEA-F266-4E93-A96B-87E41D477C18}" srcOrd="3" destOrd="0" presId="urn:microsoft.com/office/officeart/2005/8/layout/pyramid2#23"/>
    <dgm:cxn modelId="{97731CBD-02F5-4E7E-985C-BAA56F3891CB}" type="presParOf" srcId="{9C8AFB15-E3FF-451B-AD06-31EA09EAB8F9}" destId="{5960E726-1731-45AE-8B35-E7C597E4AD72}" srcOrd="4" destOrd="0" presId="urn:microsoft.com/office/officeart/2005/8/layout/pyramid2#23"/>
    <dgm:cxn modelId="{6E6C7CCA-70CF-406E-B104-38A014992415}" type="presParOf" srcId="{9C8AFB15-E3FF-451B-AD06-31EA09EAB8F9}" destId="{CE2F13BB-16B9-4FB6-870F-4DD5EEA61D92}" srcOrd="5" destOrd="0" presId="urn:microsoft.com/office/officeart/2005/8/layout/pyramid2#2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Снизилась на 26,1% и составила 31,8</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20,4% и составила 32,4</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26,1% и составила 68,2</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Увеличилось на 0,46 балла и составило 3,02 балла</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4"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a:latin typeface="Times New Roman"/>
              <a:cs typeface="Times New Roman"/>
            </a:rPr>
            <a:t>15 студентов, освоивших ООП, из </a:t>
          </a:r>
          <a:br>
            <a:rPr lang="ru-RU" sz="2400" i="0">
              <a:latin typeface="Times New Roman"/>
              <a:cs typeface="Times New Roman"/>
            </a:rPr>
          </a:br>
          <a:r>
            <a:rPr lang="ru-RU" sz="2400" i="0">
              <a:latin typeface="Times New Roman"/>
              <a:cs typeface="Times New Roman"/>
            </a:rPr>
            <a:t>КГБПОУ «Камчатский колледж искусств»</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12 заданий</a:t>
          </a:r>
          <a:endParaRPr lang="ru-RU" sz="2400" b="1">
            <a:solidFill>
              <a:srgbClr val="FF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19</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2629" custLinFactNeighborX="-33432"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4"/>
    <dgm:cxn modelId="{207BA0C8-C723-4F51-9521-2003B46B6EE7}" type="presOf" srcId="{AC3BC826-7843-4DEA-91EB-575CBF0A27D0}" destId="{3F8F7E95-0583-4D7F-836D-CEDE1F03260F}" srcOrd="0" destOrd="0" presId="urn:microsoft.com/office/officeart/2005/8/layout/pyramid2#24"/>
    <dgm:cxn modelId="{B01B6214-FE95-4F4A-8DDD-EC1DE263DABA}" type="presOf" srcId="{EAD39B12-F03B-4C0C-B31A-7EB58AB8DC85}" destId="{5960E726-1731-45AE-8B35-E7C597E4AD72}" srcOrd="0" destOrd="0" presId="urn:microsoft.com/office/officeart/2005/8/layout/pyramid2#24"/>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4"/>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4"/>
    <dgm:cxn modelId="{9441A9A6-D704-4294-BA62-6C5489165DD9}" type="presParOf" srcId="{942453C9-8AD6-4021-965B-796A3BCB1D61}" destId="{9C8AFB15-E3FF-451B-AD06-31EA09EAB8F9}" srcOrd="1" destOrd="0" presId="urn:microsoft.com/office/officeart/2005/8/layout/pyramid2#24"/>
    <dgm:cxn modelId="{2306102A-2093-4323-B46C-BB9DCA05341B}" type="presParOf" srcId="{9C8AFB15-E3FF-451B-AD06-31EA09EAB8F9}" destId="{3F8F7E95-0583-4D7F-836D-CEDE1F03260F}" srcOrd="0" destOrd="0" presId="urn:microsoft.com/office/officeart/2005/8/layout/pyramid2#24"/>
    <dgm:cxn modelId="{84130CE5-D635-4484-BAF1-75488A50CF1D}" type="presParOf" srcId="{9C8AFB15-E3FF-451B-AD06-31EA09EAB8F9}" destId="{EA492166-330F-4FBE-839D-7B082379A10B}" srcOrd="1" destOrd="0" presId="urn:microsoft.com/office/officeart/2005/8/layout/pyramid2#24"/>
    <dgm:cxn modelId="{531D4D5B-371D-491B-B791-56404F42E41D}" type="presParOf" srcId="{9C8AFB15-E3FF-451B-AD06-31EA09EAB8F9}" destId="{12BD2332-86F7-47BC-B4F6-2D173C3CD058}" srcOrd="2" destOrd="0" presId="urn:microsoft.com/office/officeart/2005/8/layout/pyramid2#24"/>
    <dgm:cxn modelId="{022A6EEA-A2D8-4E89-BB84-F222DC7F47C2}" type="presParOf" srcId="{9C8AFB15-E3FF-451B-AD06-31EA09EAB8F9}" destId="{095ADFEA-F266-4E93-A96B-87E41D477C18}" srcOrd="3" destOrd="0" presId="urn:microsoft.com/office/officeart/2005/8/layout/pyramid2#24"/>
    <dgm:cxn modelId="{97731CBD-02F5-4E7E-985C-BAA56F3891CB}" type="presParOf" srcId="{9C8AFB15-E3FF-451B-AD06-31EA09EAB8F9}" destId="{5960E726-1731-45AE-8B35-E7C597E4AD72}" srcOrd="4" destOrd="0" presId="urn:microsoft.com/office/officeart/2005/8/layout/pyramid2#24"/>
    <dgm:cxn modelId="{6E6C7CCA-70CF-406E-B104-38A014992415}" type="presParOf" srcId="{9C8AFB15-E3FF-451B-AD06-31EA09EAB8F9}" destId="{CE2F13BB-16B9-4FB6-870F-4DD5EEA61D92}" srcOrd="5" destOrd="0" presId="urn:microsoft.com/office/officeart/2005/8/layout/pyramid2#2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Не изменилась и составила 60,0</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6,7% и составила 6,7</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Не изменилась и составила 40,0</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Увеличилось на 0,13 балла и составило 2,53 балла</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5"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a:latin typeface="Times New Roman"/>
              <a:cs typeface="Times New Roman"/>
            </a:rPr>
            <a:t>124 студента, освоивших ООП, из </a:t>
          </a:r>
          <a:br>
            <a:rPr lang="ru-RU" sz="2400" i="0">
              <a:latin typeface="Times New Roman"/>
              <a:cs typeface="Times New Roman"/>
            </a:rPr>
          </a:br>
          <a:r>
            <a:rPr lang="ru-RU" sz="2400" i="0">
              <a:latin typeface="Times New Roman"/>
              <a:cs typeface="Times New Roman"/>
            </a:rPr>
            <a:t>6 образовательных организаций</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17 заданий</a:t>
          </a:r>
          <a:endParaRPr lang="ru-RU" sz="2400" b="1">
            <a:solidFill>
              <a:srgbClr val="C0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32</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2629" custLinFactNeighborX="-33432"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5"/>
    <dgm:cxn modelId="{207BA0C8-C723-4F51-9521-2003B46B6EE7}" type="presOf" srcId="{AC3BC826-7843-4DEA-91EB-575CBF0A27D0}" destId="{3F8F7E95-0583-4D7F-836D-CEDE1F03260F}" srcOrd="0" destOrd="0" presId="urn:microsoft.com/office/officeart/2005/8/layout/pyramid2#25"/>
    <dgm:cxn modelId="{B01B6214-FE95-4F4A-8DDD-EC1DE263DABA}" type="presOf" srcId="{EAD39B12-F03B-4C0C-B31A-7EB58AB8DC85}" destId="{5960E726-1731-45AE-8B35-E7C597E4AD72}" srcOrd="0" destOrd="0" presId="urn:microsoft.com/office/officeart/2005/8/layout/pyramid2#25"/>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5"/>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5"/>
    <dgm:cxn modelId="{9441A9A6-D704-4294-BA62-6C5489165DD9}" type="presParOf" srcId="{942453C9-8AD6-4021-965B-796A3BCB1D61}" destId="{9C8AFB15-E3FF-451B-AD06-31EA09EAB8F9}" srcOrd="1" destOrd="0" presId="urn:microsoft.com/office/officeart/2005/8/layout/pyramid2#25"/>
    <dgm:cxn modelId="{2306102A-2093-4323-B46C-BB9DCA05341B}" type="presParOf" srcId="{9C8AFB15-E3FF-451B-AD06-31EA09EAB8F9}" destId="{3F8F7E95-0583-4D7F-836D-CEDE1F03260F}" srcOrd="0" destOrd="0" presId="urn:microsoft.com/office/officeart/2005/8/layout/pyramid2#25"/>
    <dgm:cxn modelId="{84130CE5-D635-4484-BAF1-75488A50CF1D}" type="presParOf" srcId="{9C8AFB15-E3FF-451B-AD06-31EA09EAB8F9}" destId="{EA492166-330F-4FBE-839D-7B082379A10B}" srcOrd="1" destOrd="0" presId="urn:microsoft.com/office/officeart/2005/8/layout/pyramid2#25"/>
    <dgm:cxn modelId="{531D4D5B-371D-491B-B791-56404F42E41D}" type="presParOf" srcId="{9C8AFB15-E3FF-451B-AD06-31EA09EAB8F9}" destId="{12BD2332-86F7-47BC-B4F6-2D173C3CD058}" srcOrd="2" destOrd="0" presId="urn:microsoft.com/office/officeart/2005/8/layout/pyramid2#25"/>
    <dgm:cxn modelId="{022A6EEA-A2D8-4E89-BB84-F222DC7F47C2}" type="presParOf" srcId="{9C8AFB15-E3FF-451B-AD06-31EA09EAB8F9}" destId="{095ADFEA-F266-4E93-A96B-87E41D477C18}" srcOrd="3" destOrd="0" presId="urn:microsoft.com/office/officeart/2005/8/layout/pyramid2#25"/>
    <dgm:cxn modelId="{97731CBD-02F5-4E7E-985C-BAA56F3891CB}" type="presParOf" srcId="{9C8AFB15-E3FF-451B-AD06-31EA09EAB8F9}" destId="{5960E726-1731-45AE-8B35-E7C597E4AD72}" srcOrd="4" destOrd="0" presId="urn:microsoft.com/office/officeart/2005/8/layout/pyramid2#25"/>
    <dgm:cxn modelId="{6E6C7CCA-70CF-406E-B104-38A014992415}" type="presParOf" srcId="{9C8AFB15-E3FF-451B-AD06-31EA09EAB8F9}" destId="{CE2F13BB-16B9-4FB6-870F-4DD5EEA61D92}" srcOrd="5" destOrd="0" presId="urn:microsoft.com/office/officeart/2005/8/layout/pyramid2#2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Снизилась на 16,7% и составила 33,9</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16350">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21% и составила 36,3</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16,7% и составила 66,1</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Увеличилось на 0,42 балла и составило 3,07 балла </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6"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a:latin typeface="Times New Roman"/>
              <a:cs typeface="Times New Roman"/>
            </a:rPr>
            <a:t>146 студентов, освоивших ООП, из </a:t>
          </a:r>
          <a:br>
            <a:rPr lang="ru-RU" sz="2400" i="0">
              <a:latin typeface="Times New Roman"/>
              <a:cs typeface="Times New Roman"/>
            </a:rPr>
          </a:br>
          <a:r>
            <a:rPr lang="ru-RU" sz="2400" i="0">
              <a:latin typeface="Times New Roman"/>
              <a:cs typeface="Times New Roman"/>
            </a:rPr>
            <a:t>4 образовательных организаций</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18 заданий</a:t>
          </a:r>
          <a:endParaRPr lang="ru-RU" sz="2400" b="1">
            <a:solidFill>
              <a:srgbClr val="C0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26</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2629" custLinFactNeighborX="-33432"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6"/>
    <dgm:cxn modelId="{207BA0C8-C723-4F51-9521-2003B46B6EE7}" type="presOf" srcId="{AC3BC826-7843-4DEA-91EB-575CBF0A27D0}" destId="{3F8F7E95-0583-4D7F-836D-CEDE1F03260F}" srcOrd="0" destOrd="0" presId="urn:microsoft.com/office/officeart/2005/8/layout/pyramid2#26"/>
    <dgm:cxn modelId="{B01B6214-FE95-4F4A-8DDD-EC1DE263DABA}" type="presOf" srcId="{EAD39B12-F03B-4C0C-B31A-7EB58AB8DC85}" destId="{5960E726-1731-45AE-8B35-E7C597E4AD72}" srcOrd="0" destOrd="0" presId="urn:microsoft.com/office/officeart/2005/8/layout/pyramid2#26"/>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6"/>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6"/>
    <dgm:cxn modelId="{9441A9A6-D704-4294-BA62-6C5489165DD9}" type="presParOf" srcId="{942453C9-8AD6-4021-965B-796A3BCB1D61}" destId="{9C8AFB15-E3FF-451B-AD06-31EA09EAB8F9}" srcOrd="1" destOrd="0" presId="urn:microsoft.com/office/officeart/2005/8/layout/pyramid2#26"/>
    <dgm:cxn modelId="{2306102A-2093-4323-B46C-BB9DCA05341B}" type="presParOf" srcId="{9C8AFB15-E3FF-451B-AD06-31EA09EAB8F9}" destId="{3F8F7E95-0583-4D7F-836D-CEDE1F03260F}" srcOrd="0" destOrd="0" presId="urn:microsoft.com/office/officeart/2005/8/layout/pyramid2#26"/>
    <dgm:cxn modelId="{84130CE5-D635-4484-BAF1-75488A50CF1D}" type="presParOf" srcId="{9C8AFB15-E3FF-451B-AD06-31EA09EAB8F9}" destId="{EA492166-330F-4FBE-839D-7B082379A10B}" srcOrd="1" destOrd="0" presId="urn:microsoft.com/office/officeart/2005/8/layout/pyramid2#26"/>
    <dgm:cxn modelId="{531D4D5B-371D-491B-B791-56404F42E41D}" type="presParOf" srcId="{9C8AFB15-E3FF-451B-AD06-31EA09EAB8F9}" destId="{12BD2332-86F7-47BC-B4F6-2D173C3CD058}" srcOrd="2" destOrd="0" presId="urn:microsoft.com/office/officeart/2005/8/layout/pyramid2#26"/>
    <dgm:cxn modelId="{022A6EEA-A2D8-4E89-BB84-F222DC7F47C2}" type="presParOf" srcId="{9C8AFB15-E3FF-451B-AD06-31EA09EAB8F9}" destId="{095ADFEA-F266-4E93-A96B-87E41D477C18}" srcOrd="3" destOrd="0" presId="urn:microsoft.com/office/officeart/2005/8/layout/pyramid2#26"/>
    <dgm:cxn modelId="{97731CBD-02F5-4E7E-985C-BAA56F3891CB}" type="presParOf" srcId="{9C8AFB15-E3FF-451B-AD06-31EA09EAB8F9}" destId="{5960E726-1731-45AE-8B35-E7C597E4AD72}" srcOrd="4" destOrd="0" presId="urn:microsoft.com/office/officeart/2005/8/layout/pyramid2#26"/>
    <dgm:cxn modelId="{6E6C7CCA-70CF-406E-B104-38A014992415}" type="presParOf" srcId="{9C8AFB15-E3FF-451B-AD06-31EA09EAB8F9}" destId="{CE2F13BB-16B9-4FB6-870F-4DD5EEA61D92}" srcOrd="5" destOrd="0" presId="urn:microsoft.com/office/officeart/2005/8/layout/pyramid2#2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Снизилась на 18,2% и составила 32,2</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4,1% и составила 19,2</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18,2% и составила 67,8</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Увеличилось на 0,23 балла и составило </a:t>
          </a:r>
          <a:r>
            <a:rPr lang="en-US" sz="2400" dirty="0" smtClean="0">
              <a:latin typeface="Times New Roman"/>
              <a:cs typeface="Times New Roman"/>
            </a:rPr>
            <a:t>2,</a:t>
          </a:r>
          <a:r>
            <a:rPr lang="ru-RU" sz="2400" dirty="0" smtClean="0">
              <a:latin typeface="Times New Roman"/>
              <a:cs typeface="Times New Roman"/>
            </a:rPr>
            <a:t>88 балла </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7"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a:latin typeface="Times New Roman"/>
              <a:cs typeface="Times New Roman"/>
            </a:rPr>
            <a:t>37 студентов, освоивших ООП, из </a:t>
          </a:r>
          <a:br>
            <a:rPr lang="ru-RU" sz="2400" i="0">
              <a:latin typeface="Times New Roman"/>
              <a:cs typeface="Times New Roman"/>
            </a:rPr>
          </a:br>
          <a:r>
            <a:rPr lang="ru-RU" sz="2400" b="0" i="0" u="none" strike="noStrike" cap="none" spc="0">
              <a:ln>
                <a:noFill/>
              </a:ln>
              <a:solidFill>
                <a:srgbClr val="000000"/>
              </a:solidFill>
              <a:latin typeface="Times New Roman"/>
              <a:ea typeface="Calibri"/>
              <a:cs typeface="Times New Roman"/>
            </a:rPr>
            <a:t>ПОЧУ «Камчатский кооперативный техникум»</a:t>
          </a:r>
          <a:endParaRPr lang="ru-RU" sz="2400" i="0">
            <a:latin typeface="Times New Roman"/>
            <a:cs typeface="Times New Roman"/>
          </a:endParaRP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13 заданий</a:t>
          </a:r>
          <a:endParaRPr lang="ru-RU" sz="2400" b="1">
            <a:solidFill>
              <a:srgbClr val="C0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15</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0910" custLinFactNeighborX="-23706"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7"/>
    <dgm:cxn modelId="{207BA0C8-C723-4F51-9521-2003B46B6EE7}" type="presOf" srcId="{AC3BC826-7843-4DEA-91EB-575CBF0A27D0}" destId="{3F8F7E95-0583-4D7F-836D-CEDE1F03260F}" srcOrd="0" destOrd="0" presId="urn:microsoft.com/office/officeart/2005/8/layout/pyramid2#27"/>
    <dgm:cxn modelId="{B01B6214-FE95-4F4A-8DDD-EC1DE263DABA}" type="presOf" srcId="{EAD39B12-F03B-4C0C-B31A-7EB58AB8DC85}" destId="{5960E726-1731-45AE-8B35-E7C597E4AD72}" srcOrd="0" destOrd="0" presId="urn:microsoft.com/office/officeart/2005/8/layout/pyramid2#27"/>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7"/>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7"/>
    <dgm:cxn modelId="{9441A9A6-D704-4294-BA62-6C5489165DD9}" type="presParOf" srcId="{942453C9-8AD6-4021-965B-796A3BCB1D61}" destId="{9C8AFB15-E3FF-451B-AD06-31EA09EAB8F9}" srcOrd="1" destOrd="0" presId="urn:microsoft.com/office/officeart/2005/8/layout/pyramid2#27"/>
    <dgm:cxn modelId="{2306102A-2093-4323-B46C-BB9DCA05341B}" type="presParOf" srcId="{9C8AFB15-E3FF-451B-AD06-31EA09EAB8F9}" destId="{3F8F7E95-0583-4D7F-836D-CEDE1F03260F}" srcOrd="0" destOrd="0" presId="urn:microsoft.com/office/officeart/2005/8/layout/pyramid2#27"/>
    <dgm:cxn modelId="{84130CE5-D635-4484-BAF1-75488A50CF1D}" type="presParOf" srcId="{9C8AFB15-E3FF-451B-AD06-31EA09EAB8F9}" destId="{EA492166-330F-4FBE-839D-7B082379A10B}" srcOrd="1" destOrd="0" presId="urn:microsoft.com/office/officeart/2005/8/layout/pyramid2#27"/>
    <dgm:cxn modelId="{531D4D5B-371D-491B-B791-56404F42E41D}" type="presParOf" srcId="{9C8AFB15-E3FF-451B-AD06-31EA09EAB8F9}" destId="{12BD2332-86F7-47BC-B4F6-2D173C3CD058}" srcOrd="2" destOrd="0" presId="urn:microsoft.com/office/officeart/2005/8/layout/pyramid2#27"/>
    <dgm:cxn modelId="{022A6EEA-A2D8-4E89-BB84-F222DC7F47C2}" type="presParOf" srcId="{9C8AFB15-E3FF-451B-AD06-31EA09EAB8F9}" destId="{095ADFEA-F266-4E93-A96B-87E41D477C18}" srcOrd="3" destOrd="0" presId="urn:microsoft.com/office/officeart/2005/8/layout/pyramid2#27"/>
    <dgm:cxn modelId="{97731CBD-02F5-4E7E-985C-BAA56F3891CB}" type="presParOf" srcId="{9C8AFB15-E3FF-451B-AD06-31EA09EAB8F9}" destId="{5960E726-1731-45AE-8B35-E7C597E4AD72}" srcOrd="4" destOrd="0" presId="urn:microsoft.com/office/officeart/2005/8/layout/pyramid2#27"/>
    <dgm:cxn modelId="{6E6C7CCA-70CF-406E-B104-38A014992415}" type="presParOf" srcId="{9C8AFB15-E3FF-451B-AD06-31EA09EAB8F9}" destId="{CE2F13BB-16B9-4FB6-870F-4DD5EEA61D92}" srcOrd="5" destOrd="0" presId="urn:microsoft.com/office/officeart/2005/8/layout/pyramid2#2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8,3% и составила 73,0</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2,7% и составила 2,7%</a:t>
          </a:r>
          <a:endParaRPr lang="ru-RU" sz="24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Снизилась на 8,3% и составила 27,0</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Снизилось на 0,05 балла и составило 2,30 балла</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8"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dirty="0">
              <a:latin typeface="Times New Roman"/>
              <a:cs typeface="Times New Roman"/>
            </a:rPr>
            <a:t>37 </a:t>
          </a:r>
          <a:r>
            <a:rPr lang="ru-RU" sz="2400" i="0" dirty="0" smtClean="0">
              <a:latin typeface="Times New Roman"/>
              <a:cs typeface="Times New Roman"/>
            </a:rPr>
            <a:t>студентов, </a:t>
          </a:r>
          <a:r>
            <a:rPr lang="ru-RU" sz="2400" i="0" dirty="0">
              <a:latin typeface="Times New Roman"/>
              <a:cs typeface="Times New Roman"/>
            </a:rPr>
            <a:t>освоивших ООП, из </a:t>
          </a:r>
          <a:br>
            <a:rPr lang="ru-RU" sz="2400" i="0" dirty="0">
              <a:latin typeface="Times New Roman"/>
              <a:cs typeface="Times New Roman"/>
            </a:rPr>
          </a:br>
          <a:r>
            <a:rPr lang="ru-RU" sz="2400" i="0" dirty="0">
              <a:latin typeface="Times New Roman"/>
              <a:cs typeface="Times New Roman"/>
            </a:rPr>
            <a:t>ПОЧУ «Камчатский кооперативный техникум» </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6 заданий</a:t>
          </a:r>
          <a:endParaRPr lang="ru-RU" sz="2400" b="1">
            <a:solidFill>
              <a:srgbClr val="C0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33</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2629" custLinFactNeighborX="-33432"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8"/>
    <dgm:cxn modelId="{207BA0C8-C723-4F51-9521-2003B46B6EE7}" type="presOf" srcId="{AC3BC826-7843-4DEA-91EB-575CBF0A27D0}" destId="{3F8F7E95-0583-4D7F-836D-CEDE1F03260F}" srcOrd="0" destOrd="0" presId="urn:microsoft.com/office/officeart/2005/8/layout/pyramid2#28"/>
    <dgm:cxn modelId="{B01B6214-FE95-4F4A-8DDD-EC1DE263DABA}" type="presOf" srcId="{EAD39B12-F03B-4C0C-B31A-7EB58AB8DC85}" destId="{5960E726-1731-45AE-8B35-E7C597E4AD72}" srcOrd="0" destOrd="0" presId="urn:microsoft.com/office/officeart/2005/8/layout/pyramid2#28"/>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8"/>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8"/>
    <dgm:cxn modelId="{9441A9A6-D704-4294-BA62-6C5489165DD9}" type="presParOf" srcId="{942453C9-8AD6-4021-965B-796A3BCB1D61}" destId="{9C8AFB15-E3FF-451B-AD06-31EA09EAB8F9}" srcOrd="1" destOrd="0" presId="urn:microsoft.com/office/officeart/2005/8/layout/pyramid2#28"/>
    <dgm:cxn modelId="{2306102A-2093-4323-B46C-BB9DCA05341B}" type="presParOf" srcId="{9C8AFB15-E3FF-451B-AD06-31EA09EAB8F9}" destId="{3F8F7E95-0583-4D7F-836D-CEDE1F03260F}" srcOrd="0" destOrd="0" presId="urn:microsoft.com/office/officeart/2005/8/layout/pyramid2#28"/>
    <dgm:cxn modelId="{84130CE5-D635-4484-BAF1-75488A50CF1D}" type="presParOf" srcId="{9C8AFB15-E3FF-451B-AD06-31EA09EAB8F9}" destId="{EA492166-330F-4FBE-839D-7B082379A10B}" srcOrd="1" destOrd="0" presId="urn:microsoft.com/office/officeart/2005/8/layout/pyramid2#28"/>
    <dgm:cxn modelId="{531D4D5B-371D-491B-B791-56404F42E41D}" type="presParOf" srcId="{9C8AFB15-E3FF-451B-AD06-31EA09EAB8F9}" destId="{12BD2332-86F7-47BC-B4F6-2D173C3CD058}" srcOrd="2" destOrd="0" presId="urn:microsoft.com/office/officeart/2005/8/layout/pyramid2#28"/>
    <dgm:cxn modelId="{022A6EEA-A2D8-4E89-BB84-F222DC7F47C2}" type="presParOf" srcId="{9C8AFB15-E3FF-451B-AD06-31EA09EAB8F9}" destId="{095ADFEA-F266-4E93-A96B-87E41D477C18}" srcOrd="3" destOrd="0" presId="urn:microsoft.com/office/officeart/2005/8/layout/pyramid2#28"/>
    <dgm:cxn modelId="{97731CBD-02F5-4E7E-985C-BAA56F3891CB}" type="presParOf" srcId="{9C8AFB15-E3FF-451B-AD06-31EA09EAB8F9}" destId="{5960E726-1731-45AE-8B35-E7C597E4AD72}" srcOrd="4" destOrd="0" presId="urn:microsoft.com/office/officeart/2005/8/layout/pyramid2#28"/>
    <dgm:cxn modelId="{6E6C7CCA-70CF-406E-B104-38A014992415}" type="presParOf" srcId="{9C8AFB15-E3FF-451B-AD06-31EA09EAB8F9}" destId="{CE2F13BB-16B9-4FB6-870F-4DD5EEA61D92}" srcOrd="5" destOrd="0" presId="urn:microsoft.com/office/officeart/2005/8/layout/pyramid2#2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Снизилась на 43,1% и составила 2,7</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53,9% и составила 62,2</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43,1% и составила 97,3</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Увеличилось на 1 балл и составило 3,62 балла</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29"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a:latin typeface="Times New Roman"/>
              <a:cs typeface="Times New Roman"/>
            </a:rPr>
            <a:t>5 студентов, освоивших ООП, из </a:t>
          </a:r>
          <a:br>
            <a:rPr lang="ru-RU" sz="2400" i="0">
              <a:latin typeface="Times New Roman"/>
              <a:cs typeface="Times New Roman"/>
            </a:rPr>
          </a:br>
          <a:r>
            <a:rPr lang="ru-RU" sz="2400" i="0">
              <a:latin typeface="Times New Roman"/>
              <a:cs typeface="Times New Roman"/>
            </a:rPr>
            <a:t>ПОЧУ «Камчатский кооперативный техникум»</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15 заданий</a:t>
          </a:r>
          <a:endParaRPr lang="ru-RU" sz="2400" b="1">
            <a:solidFill>
              <a:srgbClr val="C0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33</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2629" custLinFactNeighborX="-33432"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29"/>
    <dgm:cxn modelId="{207BA0C8-C723-4F51-9521-2003B46B6EE7}" type="presOf" srcId="{AC3BC826-7843-4DEA-91EB-575CBF0A27D0}" destId="{3F8F7E95-0583-4D7F-836D-CEDE1F03260F}" srcOrd="0" destOrd="0" presId="urn:microsoft.com/office/officeart/2005/8/layout/pyramid2#29"/>
    <dgm:cxn modelId="{B01B6214-FE95-4F4A-8DDD-EC1DE263DABA}" type="presOf" srcId="{EAD39B12-F03B-4C0C-B31A-7EB58AB8DC85}" destId="{5960E726-1731-45AE-8B35-E7C597E4AD72}" srcOrd="0" destOrd="0" presId="urn:microsoft.com/office/officeart/2005/8/layout/pyramid2#29"/>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29"/>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29"/>
    <dgm:cxn modelId="{9441A9A6-D704-4294-BA62-6C5489165DD9}" type="presParOf" srcId="{942453C9-8AD6-4021-965B-796A3BCB1D61}" destId="{9C8AFB15-E3FF-451B-AD06-31EA09EAB8F9}" srcOrd="1" destOrd="0" presId="urn:microsoft.com/office/officeart/2005/8/layout/pyramid2#29"/>
    <dgm:cxn modelId="{2306102A-2093-4323-B46C-BB9DCA05341B}" type="presParOf" srcId="{9C8AFB15-E3FF-451B-AD06-31EA09EAB8F9}" destId="{3F8F7E95-0583-4D7F-836D-CEDE1F03260F}" srcOrd="0" destOrd="0" presId="urn:microsoft.com/office/officeart/2005/8/layout/pyramid2#29"/>
    <dgm:cxn modelId="{84130CE5-D635-4484-BAF1-75488A50CF1D}" type="presParOf" srcId="{9C8AFB15-E3FF-451B-AD06-31EA09EAB8F9}" destId="{EA492166-330F-4FBE-839D-7B082379A10B}" srcOrd="1" destOrd="0" presId="urn:microsoft.com/office/officeart/2005/8/layout/pyramid2#29"/>
    <dgm:cxn modelId="{531D4D5B-371D-491B-B791-56404F42E41D}" type="presParOf" srcId="{9C8AFB15-E3FF-451B-AD06-31EA09EAB8F9}" destId="{12BD2332-86F7-47BC-B4F6-2D173C3CD058}" srcOrd="2" destOrd="0" presId="urn:microsoft.com/office/officeart/2005/8/layout/pyramid2#29"/>
    <dgm:cxn modelId="{022A6EEA-A2D8-4E89-BB84-F222DC7F47C2}" type="presParOf" srcId="{9C8AFB15-E3FF-451B-AD06-31EA09EAB8F9}" destId="{095ADFEA-F266-4E93-A96B-87E41D477C18}" srcOrd="3" destOrd="0" presId="urn:microsoft.com/office/officeart/2005/8/layout/pyramid2#29"/>
    <dgm:cxn modelId="{97731CBD-02F5-4E7E-985C-BAA56F3891CB}" type="presParOf" srcId="{9C8AFB15-E3FF-451B-AD06-31EA09EAB8F9}" destId="{5960E726-1731-45AE-8B35-E7C597E4AD72}" srcOrd="4" destOrd="0" presId="urn:microsoft.com/office/officeart/2005/8/layout/pyramid2#29"/>
    <dgm:cxn modelId="{6E6C7CCA-70CF-406E-B104-38A014992415}" type="presParOf" srcId="{9C8AFB15-E3FF-451B-AD06-31EA09EAB8F9}" destId="{CE2F13BB-16B9-4FB6-870F-4DD5EEA61D92}" srcOrd="5" destOrd="0" presId="urn:microsoft.com/office/officeart/2005/8/layout/pyramid2#2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Не изменилась - 0,0</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Не изменилась - 80,0</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Не изменилась - 100,0</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117">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Увеличилось на 0,4 балла и составило 4,20 балла</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E94B476C-47C2-4E58-BD7E-C621CCF41466}" type="doc">
      <dgm:prSet loTypeId="urn:microsoft.com/office/officeart/2005/8/layout/pyramid2#30" loCatId="pyramid" qsTypeId="urn:microsoft.com/office/officeart/2005/8/quickstyle/simple1" qsCatId="simple" csTypeId="urn:microsoft.com/office/officeart/2005/8/colors/accent1_2" csCatId="accent1" phldr="1"/>
      <dgm:spPr bwMode="auto"/>
    </dgm:pt>
    <dgm:pt modelId="{AC3BC826-7843-4DEA-91EB-575CBF0A27D0}">
      <dgm:prSet phldrT="[Текст]" custT="1"/>
      <dgm:spPr bwMode="auto">
        <a:solidFill>
          <a:schemeClr val="accent3">
            <a:lumMod val="20000"/>
            <a:lumOff val="80000"/>
            <a:alpha val="90000"/>
          </a:schemeClr>
        </a:solidFill>
        <a:ln>
          <a:solidFill>
            <a:schemeClr val="accent3">
              <a:lumMod val="60000"/>
              <a:lumOff val="40000"/>
            </a:schemeClr>
          </a:solidFill>
        </a:ln>
      </dgm:spPr>
      <dgm:t>
        <a:bodyPr vert="horz" anchor="ctr"/>
        <a:lstStyle/>
        <a:p>
          <a:pPr algn="ctr" defTabSz="1066799">
            <a:lnSpc>
              <a:spcPct val="90000"/>
            </a:lnSpc>
            <a:spcBef>
              <a:spcPts val="0"/>
            </a:spcBef>
            <a:spcAft>
              <a:spcPts val="0"/>
            </a:spcAft>
            <a:defRPr/>
          </a:pPr>
          <a:r>
            <a:rPr lang="ru-RU" sz="2400" i="0">
              <a:latin typeface="Times New Roman"/>
              <a:cs typeface="Times New Roman"/>
            </a:rPr>
            <a:t>1003 студента, освоивших ООП, из </a:t>
          </a:r>
          <a:br>
            <a:rPr lang="ru-RU" sz="2400" i="0">
              <a:latin typeface="Times New Roman"/>
              <a:cs typeface="Times New Roman"/>
            </a:rPr>
          </a:br>
          <a:r>
            <a:rPr lang="ru-RU" sz="2400" i="0">
              <a:latin typeface="Times New Roman"/>
              <a:cs typeface="Times New Roman"/>
            </a:rPr>
            <a:t>14 образовательных организаций</a:t>
          </a:r>
        </a:p>
      </dgm:t>
    </dgm:pt>
    <dgm:pt modelId="{B906843F-F958-499A-8EE7-F44C41616D97}" type="parTrans" cxnId="{5FAA34F9-5620-4D84-8F3A-DB643A284DB7}">
      <dgm:prSet/>
      <dgm:spPr bwMode="auto"/>
      <dgm:t>
        <a:bodyPr/>
        <a:lstStyle/>
        <a:p>
          <a:pPr>
            <a:defRPr/>
          </a:pPr>
          <a:endParaRPr lang="ru-RU"/>
        </a:p>
      </dgm:t>
    </dgm:pt>
    <dgm:pt modelId="{318E0E7B-63F8-467D-8DA6-C7BB94BB9282}" type="sibTrans" cxnId="{5FAA34F9-5620-4D84-8F3A-DB643A284DB7}">
      <dgm:prSet/>
      <dgm:spPr bwMode="auto"/>
      <dgm:t>
        <a:bodyPr/>
        <a:lstStyle/>
        <a:p>
          <a:pPr>
            <a:defRPr/>
          </a:pPr>
          <a:endParaRPr lang="ru-RU"/>
        </a:p>
      </dgm:t>
    </dgm:pt>
    <dgm:pt modelId="{FC82C2A2-E684-4226-8F27-FFCECA808667}">
      <dgm:prSet phldrT="[Текст]" custT="1"/>
      <dgm:spPr bwMode="auto">
        <a:solidFill>
          <a:schemeClr val="accent6">
            <a:lumMod val="20000"/>
            <a:lumOff val="80000"/>
            <a:alpha val="90000"/>
          </a:schemeClr>
        </a:solidFill>
        <a:ln>
          <a:solidFill>
            <a:schemeClr val="accent6">
              <a:lumMod val="60000"/>
              <a:lumOff val="40000"/>
            </a:schemeClr>
          </a:solidFill>
        </a:ln>
      </dgm:spPr>
      <dgm:t>
        <a:bodyPr/>
        <a:lstStyle/>
        <a:p>
          <a:pPr>
            <a:defRPr/>
          </a:pPr>
          <a:r>
            <a:rPr lang="ru-RU" sz="2400">
              <a:latin typeface="Times New Roman"/>
              <a:cs typeface="Times New Roman"/>
            </a:rPr>
            <a:t>В работе 20 заданий</a:t>
          </a:r>
          <a:endParaRPr lang="ru-RU" sz="2400" b="1">
            <a:solidFill>
              <a:srgbClr val="C00000"/>
            </a:solidFill>
            <a:latin typeface="Times New Roman"/>
            <a:cs typeface="Times New Roman"/>
          </a:endParaRPr>
        </a:p>
      </dgm:t>
    </dgm:pt>
    <dgm:pt modelId="{E081B243-144E-4DFE-8705-D5806051E841}" type="parTrans" cxnId="{2544945E-348F-42ED-84F0-079489B00EDB}">
      <dgm:prSet/>
      <dgm:spPr bwMode="auto"/>
      <dgm:t>
        <a:bodyPr/>
        <a:lstStyle/>
        <a:p>
          <a:pPr>
            <a:defRPr/>
          </a:pPr>
          <a:endParaRPr lang="ru-RU"/>
        </a:p>
      </dgm:t>
    </dgm:pt>
    <dgm:pt modelId="{6540EB19-DC78-46AD-B171-0FF45A52A65E}" type="sibTrans" cxnId="{2544945E-348F-42ED-84F0-079489B00EDB}">
      <dgm:prSet/>
      <dgm:spPr bwMode="auto"/>
      <dgm:t>
        <a:bodyPr/>
        <a:lstStyle/>
        <a:p>
          <a:pPr>
            <a:defRPr/>
          </a:pPr>
          <a:endParaRPr lang="ru-RU"/>
        </a:p>
      </dgm:t>
    </dgm:pt>
    <dgm:pt modelId="{EAD39B12-F03B-4C0C-B31A-7EB58AB8DC85}">
      <dgm:prSet phldrT="[Текст]" custT="1"/>
      <dgm:spPr bwMode="auto">
        <a:solidFill>
          <a:schemeClr val="accent2">
            <a:lumMod val="20000"/>
            <a:lumOff val="80000"/>
            <a:alpha val="90000"/>
          </a:schemeClr>
        </a:solidFill>
        <a:ln>
          <a:solidFill>
            <a:schemeClr val="accent2">
              <a:lumMod val="60000"/>
              <a:lumOff val="40000"/>
            </a:schemeClr>
          </a:solidFill>
        </a:ln>
      </dgm:spPr>
      <dgm:t>
        <a:bodyPr/>
        <a:lstStyle/>
        <a:p>
          <a:pPr>
            <a:defRPr/>
          </a:pPr>
          <a:r>
            <a:rPr lang="ru-RU" sz="2400">
              <a:latin typeface="Times New Roman"/>
              <a:cs typeface="Times New Roman"/>
            </a:rPr>
            <a:t>Максимальный балл за работу – 34</a:t>
          </a:r>
          <a:endParaRPr/>
        </a:p>
      </dgm:t>
    </dgm:pt>
    <dgm:pt modelId="{3FB90C32-59D7-461B-B06D-F915E2EED86F}" type="parTrans" cxnId="{6CDB30A2-F441-4505-A5E3-92E28ECBBB4E}">
      <dgm:prSet/>
      <dgm:spPr bwMode="auto"/>
      <dgm:t>
        <a:bodyPr/>
        <a:lstStyle/>
        <a:p>
          <a:pPr>
            <a:defRPr/>
          </a:pPr>
          <a:endParaRPr lang="ru-RU"/>
        </a:p>
      </dgm:t>
    </dgm:pt>
    <dgm:pt modelId="{6DED2EDC-3B78-45B4-903C-9FD3415158A0}" type="sibTrans" cxnId="{6CDB30A2-F441-4505-A5E3-92E28ECBBB4E}">
      <dgm:prSet/>
      <dgm:spPr bwMode="auto"/>
      <dgm:t>
        <a:bodyPr/>
        <a:lstStyle/>
        <a:p>
          <a:pPr>
            <a:defRPr/>
          </a:pPr>
          <a:endParaRPr lang="ru-RU"/>
        </a:p>
      </dgm:t>
    </dgm:pt>
    <dgm:pt modelId="{942453C9-8AD6-4021-965B-796A3BCB1D61}" type="pres">
      <dgm:prSet presAssocID="{E94B476C-47C2-4E58-BD7E-C621CCF41466}" presName="compositeShape" presStyleCnt="0">
        <dgm:presLayoutVars>
          <dgm:dir/>
          <dgm:resizeHandles val="exact"/>
        </dgm:presLayoutVars>
      </dgm:prSet>
      <dgm:spPr bwMode="auto"/>
    </dgm:pt>
    <dgm:pt modelId="{3E71E9A0-AAC7-4B45-BB85-306D5DC08637}" type="pres">
      <dgm:prSet presAssocID="{E94B476C-47C2-4E58-BD7E-C621CCF41466}" presName="pyramid" presStyleLbl="node1" presStyleIdx="0" presStyleCnt="1" custLinFactNeighborX="9015"/>
      <dgm:spPr bwMode="auto">
        <a:solidFill>
          <a:schemeClr val="accent5">
            <a:lumMod val="20000"/>
            <a:lumOff val="80000"/>
          </a:schemeClr>
        </a:solidFill>
      </dgm:spPr>
    </dgm:pt>
    <dgm:pt modelId="{9C8AFB15-E3FF-451B-AD06-31EA09EAB8F9}" type="pres">
      <dgm:prSet presAssocID="{E94B476C-47C2-4E58-BD7E-C621CCF41466}" presName="theList" presStyleCnt="0"/>
      <dgm:spPr bwMode="auto"/>
    </dgm:pt>
    <dgm:pt modelId="{3F8F7E95-0583-4D7F-836D-CEDE1F03260F}" type="pres">
      <dgm:prSet presAssocID="{AC3BC826-7843-4DEA-91EB-575CBF0A27D0}" presName="aNode" presStyleLbl="fgAcc1" presStyleIdx="0" presStyleCnt="3" custScaleX="184998" custScaleY="120936" custLinFactY="13480" custLinFactNeighborX="-23156" custLinFactNeighborY="100000">
        <dgm:presLayoutVars>
          <dgm:bulletEnabled val="1"/>
        </dgm:presLayoutVars>
      </dgm:prSet>
      <dgm:spPr bwMode="auto"/>
      <dgm:t>
        <a:bodyPr/>
        <a:lstStyle/>
        <a:p>
          <a:pPr>
            <a:defRPr/>
          </a:pPr>
          <a:endParaRPr lang="ru-RU"/>
        </a:p>
      </dgm:t>
    </dgm:pt>
    <dgm:pt modelId="{EA492166-330F-4FBE-839D-7B082379A10B}" type="pres">
      <dgm:prSet presAssocID="{AC3BC826-7843-4DEA-91EB-575CBF0A27D0}" presName="aSpace" presStyleCnt="0"/>
      <dgm:spPr bwMode="auto"/>
    </dgm:pt>
    <dgm:pt modelId="{12BD2332-86F7-47BC-B4F6-2D173C3CD058}" type="pres">
      <dgm:prSet presAssocID="{FC82C2A2-E684-4226-8F27-FFCECA808667}" presName="aNode" presStyleLbl="fgAcc1" presStyleIdx="1" presStyleCnt="3" custScaleX="187742" custScaleY="115226" custLinFactY="25326" custLinFactNeighborX="-33432" custLinFactNeighborY="100000">
        <dgm:presLayoutVars>
          <dgm:bulletEnabled val="1"/>
        </dgm:presLayoutVars>
      </dgm:prSet>
      <dgm:spPr bwMode="auto"/>
      <dgm:t>
        <a:bodyPr/>
        <a:lstStyle/>
        <a:p>
          <a:pPr>
            <a:defRPr/>
          </a:pPr>
          <a:endParaRPr lang="ru-RU"/>
        </a:p>
      </dgm:t>
    </dgm:pt>
    <dgm:pt modelId="{095ADFEA-F266-4E93-A96B-87E41D477C18}" type="pres">
      <dgm:prSet presAssocID="{FC82C2A2-E684-4226-8F27-FFCECA808667}" presName="aSpace" presStyleCnt="0"/>
      <dgm:spPr bwMode="auto"/>
    </dgm:pt>
    <dgm:pt modelId="{5960E726-1731-45AE-8B35-E7C597E4AD72}" type="pres">
      <dgm:prSet presAssocID="{EAD39B12-F03B-4C0C-B31A-7EB58AB8DC85}" presName="aNode" presStyleLbl="fgAcc1" presStyleIdx="2" presStyleCnt="3" custScaleX="189509" custScaleY="112527" custLinFactY="30386" custLinFactNeighborX="-33432" custLinFactNeighborY="100000">
        <dgm:presLayoutVars>
          <dgm:bulletEnabled val="1"/>
        </dgm:presLayoutVars>
      </dgm:prSet>
      <dgm:spPr bwMode="auto"/>
      <dgm:t>
        <a:bodyPr/>
        <a:lstStyle/>
        <a:p>
          <a:pPr>
            <a:defRPr/>
          </a:pPr>
          <a:endParaRPr lang="ru-RU"/>
        </a:p>
      </dgm:t>
    </dgm:pt>
    <dgm:pt modelId="{CE2F13BB-16B9-4FB6-870F-4DD5EEA61D92}" type="pres">
      <dgm:prSet presAssocID="{EAD39B12-F03B-4C0C-B31A-7EB58AB8DC85}" presName="aSpace" presStyleCnt="0"/>
      <dgm:spPr bwMode="auto"/>
    </dgm:pt>
  </dgm:ptLst>
  <dgm:cxnLst>
    <dgm:cxn modelId="{BB5230E2-0F63-418B-9AB6-9C0CC7B1C42D}" type="presOf" srcId="{E94B476C-47C2-4E58-BD7E-C621CCF41466}" destId="{942453C9-8AD6-4021-965B-796A3BCB1D61}" srcOrd="0" destOrd="0" presId="urn:microsoft.com/office/officeart/2005/8/layout/pyramid2#30"/>
    <dgm:cxn modelId="{207BA0C8-C723-4F51-9521-2003B46B6EE7}" type="presOf" srcId="{AC3BC826-7843-4DEA-91EB-575CBF0A27D0}" destId="{3F8F7E95-0583-4D7F-836D-CEDE1F03260F}" srcOrd="0" destOrd="0" presId="urn:microsoft.com/office/officeart/2005/8/layout/pyramid2#30"/>
    <dgm:cxn modelId="{B01B6214-FE95-4F4A-8DDD-EC1DE263DABA}" type="presOf" srcId="{EAD39B12-F03B-4C0C-B31A-7EB58AB8DC85}" destId="{5960E726-1731-45AE-8B35-E7C597E4AD72}" srcOrd="0" destOrd="0" presId="urn:microsoft.com/office/officeart/2005/8/layout/pyramid2#30"/>
    <dgm:cxn modelId="{6CDB30A2-F441-4505-A5E3-92E28ECBBB4E}" srcId="{E94B476C-47C2-4E58-BD7E-C621CCF41466}" destId="{EAD39B12-F03B-4C0C-B31A-7EB58AB8DC85}" srcOrd="2" destOrd="0" parTransId="{3FB90C32-59D7-461B-B06D-F915E2EED86F}" sibTransId="{6DED2EDC-3B78-45B4-903C-9FD3415158A0}"/>
    <dgm:cxn modelId="{5DFC3CF9-1468-426B-BC36-842677924E4D}" type="presOf" srcId="{FC82C2A2-E684-4226-8F27-FFCECA808667}" destId="{12BD2332-86F7-47BC-B4F6-2D173C3CD058}" srcOrd="0" destOrd="0" presId="urn:microsoft.com/office/officeart/2005/8/layout/pyramid2#30"/>
    <dgm:cxn modelId="{5FAA34F9-5620-4D84-8F3A-DB643A284DB7}" srcId="{E94B476C-47C2-4E58-BD7E-C621CCF41466}" destId="{AC3BC826-7843-4DEA-91EB-575CBF0A27D0}" srcOrd="0" destOrd="0" parTransId="{B906843F-F958-499A-8EE7-F44C41616D97}" sibTransId="{318E0E7B-63F8-467D-8DA6-C7BB94BB9282}"/>
    <dgm:cxn modelId="{2544945E-348F-42ED-84F0-079489B00EDB}" srcId="{E94B476C-47C2-4E58-BD7E-C621CCF41466}" destId="{FC82C2A2-E684-4226-8F27-FFCECA808667}" srcOrd="1" destOrd="0" parTransId="{E081B243-144E-4DFE-8705-D5806051E841}" sibTransId="{6540EB19-DC78-46AD-B171-0FF45A52A65E}"/>
    <dgm:cxn modelId="{8CD4A6CE-5F3B-4B5B-9FBA-AE214F1EE5D5}" type="presParOf" srcId="{942453C9-8AD6-4021-965B-796A3BCB1D61}" destId="{3E71E9A0-AAC7-4B45-BB85-306D5DC08637}" srcOrd="0" destOrd="0" presId="urn:microsoft.com/office/officeart/2005/8/layout/pyramid2#30"/>
    <dgm:cxn modelId="{9441A9A6-D704-4294-BA62-6C5489165DD9}" type="presParOf" srcId="{942453C9-8AD6-4021-965B-796A3BCB1D61}" destId="{9C8AFB15-E3FF-451B-AD06-31EA09EAB8F9}" srcOrd="1" destOrd="0" presId="urn:microsoft.com/office/officeart/2005/8/layout/pyramid2#30"/>
    <dgm:cxn modelId="{2306102A-2093-4323-B46C-BB9DCA05341B}" type="presParOf" srcId="{9C8AFB15-E3FF-451B-AD06-31EA09EAB8F9}" destId="{3F8F7E95-0583-4D7F-836D-CEDE1F03260F}" srcOrd="0" destOrd="0" presId="urn:microsoft.com/office/officeart/2005/8/layout/pyramid2#30"/>
    <dgm:cxn modelId="{84130CE5-D635-4484-BAF1-75488A50CF1D}" type="presParOf" srcId="{9C8AFB15-E3FF-451B-AD06-31EA09EAB8F9}" destId="{EA492166-330F-4FBE-839D-7B082379A10B}" srcOrd="1" destOrd="0" presId="urn:microsoft.com/office/officeart/2005/8/layout/pyramid2#30"/>
    <dgm:cxn modelId="{531D4D5B-371D-491B-B791-56404F42E41D}" type="presParOf" srcId="{9C8AFB15-E3FF-451B-AD06-31EA09EAB8F9}" destId="{12BD2332-86F7-47BC-B4F6-2D173C3CD058}" srcOrd="2" destOrd="0" presId="urn:microsoft.com/office/officeart/2005/8/layout/pyramid2#30"/>
    <dgm:cxn modelId="{022A6EEA-A2D8-4E89-BB84-F222DC7F47C2}" type="presParOf" srcId="{9C8AFB15-E3FF-451B-AD06-31EA09EAB8F9}" destId="{095ADFEA-F266-4E93-A96B-87E41D477C18}" srcOrd="3" destOrd="0" presId="urn:microsoft.com/office/officeart/2005/8/layout/pyramid2#30"/>
    <dgm:cxn modelId="{97731CBD-02F5-4E7E-985C-BAA56F3891CB}" type="presParOf" srcId="{9C8AFB15-E3FF-451B-AD06-31EA09EAB8F9}" destId="{5960E726-1731-45AE-8B35-E7C597E4AD72}" srcOrd="4" destOrd="0" presId="urn:microsoft.com/office/officeart/2005/8/layout/pyramid2#30"/>
    <dgm:cxn modelId="{6E6C7CCA-70CF-406E-B104-38A014992415}" type="presParOf" srcId="{9C8AFB15-E3FF-451B-AD06-31EA09EAB8F9}" destId="{CE2F13BB-16B9-4FB6-870F-4DD5EEA61D92}" srcOrd="5" destOrd="0" presId="urn:microsoft.com/office/officeart/2005/8/layout/pyramid2#3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1_4" csCatId="accent1" phldr="1"/>
      <dgm:spPr bwMode="auto"/>
    </dgm:pt>
    <dgm:pt modelId="{53CCB74D-242E-44BE-BD1D-E1E69A6D2C41}">
      <dgm:prSet phldrT="[Текст]" custT="1"/>
      <dgm:spPr bwMode="auto"/>
      <dgm:t>
        <a:bodyPr/>
        <a:lstStyle/>
        <a:p>
          <a:pPr>
            <a:defRPr/>
          </a:pPr>
          <a:r>
            <a:rPr lang="ru-RU" sz="2200">
              <a:latin typeface="Times New Roman"/>
              <a:cs typeface="Times New Roman"/>
            </a:rPr>
            <a:t>Доля неудовлетворительных результатов</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800"/>
        </a:p>
      </dgm:t>
    </dgm:pt>
    <dgm:pt modelId="{4F6EA7DC-7B66-4306-BD78-44E5710D2715}">
      <dgm:prSet phldrT="[Текст]" custT="1"/>
      <dgm:spPr bwMode="auto"/>
      <dgm:t>
        <a:bodyPr/>
        <a:lstStyle/>
        <a:p>
          <a:pPr>
            <a:defRPr/>
          </a:pPr>
          <a:r>
            <a:rPr lang="ru-RU" sz="2400" dirty="0" smtClean="0">
              <a:latin typeface="Times New Roman"/>
              <a:cs typeface="Times New Roman"/>
            </a:rPr>
            <a:t>Снизилась на 19,1% и составила 44,7</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411" custLinFactNeighborY="-29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colorful4" csCatId="colorful"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Качественная подготовка </a:t>
          </a:r>
          <a:r>
            <a:rPr lang="ru-RU" sz="1400">
              <a:latin typeface="Times New Roman"/>
              <a:cs typeface="Times New Roman"/>
            </a:rPr>
            <a:t>(суммарная доля отметок «4»,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10,7% и составила 16,2</a:t>
          </a:r>
          <a:r>
            <a:rPr lang="ru-RU" sz="2400" dirty="0">
              <a:latin typeface="Times New Roman"/>
              <a:cs typeface="Times New Roman"/>
            </a:rPr>
            <a:t>%</a:t>
          </a: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custLinFactNeighborY="-18739">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2_5" csCatId="accent2" phldr="1"/>
      <dgm:spPr bwMode="auto"/>
      <dgm:t>
        <a:bodyPr/>
        <a:lstStyle/>
        <a:p>
          <a:pPr>
            <a:defRPr/>
          </a:pPr>
          <a:endParaRPr lang="ru-RU"/>
        </a:p>
      </dgm:t>
    </dgm:pt>
    <dgm:pt modelId="{53CCB74D-242E-44BE-BD1D-E1E69A6D2C41}">
      <dgm:prSet phldrT="[Текст]" custT="1"/>
      <dgm:spPr bwMode="auto"/>
      <dgm:t>
        <a:bodyPr/>
        <a:lstStyle/>
        <a:p>
          <a:pPr>
            <a:defRPr/>
          </a:pPr>
          <a:r>
            <a:rPr lang="ru-RU" sz="2200">
              <a:latin typeface="Times New Roman"/>
              <a:cs typeface="Times New Roman"/>
            </a:rPr>
            <a:t>Успешность обучения</a:t>
          </a:r>
          <a:r>
            <a:rPr lang="ru-RU" sz="2400">
              <a:latin typeface="Times New Roman"/>
              <a:cs typeface="Times New Roman"/>
            </a:rPr>
            <a:t/>
          </a:r>
          <a:br>
            <a:rPr lang="ru-RU" sz="2400">
              <a:latin typeface="Times New Roman"/>
              <a:cs typeface="Times New Roman"/>
            </a:rPr>
          </a:br>
          <a:r>
            <a:rPr lang="ru-RU" sz="1400">
              <a:latin typeface="Times New Roman"/>
              <a:cs typeface="Times New Roman"/>
            </a:rPr>
            <a:t>(суммарная доля отметок «3»,«4», «5»)</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Увеличилась на 19% и составила 55,3</a:t>
          </a:r>
          <a:r>
            <a:rPr lang="ru-RU" sz="2400" dirty="0">
              <a:latin typeface="Times New Roman"/>
              <a:cs typeface="Times New Roman"/>
            </a:rPr>
            <a:t>%</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t>
        <a:bodyPr/>
        <a:lstStyle/>
        <a:p>
          <a:pPr>
            <a:defRPr/>
          </a:pPr>
          <a:endParaRPr lang="ru-RU"/>
        </a:p>
      </dgm:t>
    </dgm:pt>
    <dgm:pt modelId="{A1BFC380-9229-401E-B15F-B28C882B2D02}" type="pres">
      <dgm:prSet presAssocID="{53CCB74D-242E-44BE-BD1D-E1E69A6D2C41}" presName="node" presStyleLbl="node1" presStyleIdx="0" presStyleCnt="2" custLinFactNeighborX="-117">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FAE989D7-5310-42F8-A922-BEF3C8C350AC}" type="presOf" srcId="{53CCB74D-242E-44BE-BD1D-E1E69A6D2C41}" destId="{A1BFC380-9229-401E-B15F-B28C882B2D02}"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8D19B61F-3B80-4C80-8013-5B240D163184}" type="presOf" srcId="{A79A780F-A5F2-417C-A8D8-2D2FB69A3A8D}" destId="{FB6D337E-0156-4175-933A-E14EB966013A}" srcOrd="1" destOrd="0" presId="urn:microsoft.com/office/officeart/2005/8/layout/process1"/>
    <dgm:cxn modelId="{4B0BF87F-AECD-48C7-92BF-9B3417046B79}" type="presOf" srcId="{A79A780F-A5F2-417C-A8D8-2D2FB69A3A8D}" destId="{0CC5E33F-FA41-4A68-BF60-A9306BAFDE6C}"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EDC413CA-A658-49B2-85A7-3C1A6522A1D4}" type="doc">
      <dgm:prSet loTypeId="urn:microsoft.com/office/officeart/2005/8/layout/process1" loCatId="process" qsTypeId="urn:microsoft.com/office/officeart/2005/8/quickstyle/simple3" qsCatId="simple" csTypeId="urn:microsoft.com/office/officeart/2005/8/colors/accent3_2" csCatId="accent3" phldr="1"/>
      <dgm:spPr bwMode="auto"/>
    </dgm:pt>
    <dgm:pt modelId="{53CCB74D-242E-44BE-BD1D-E1E69A6D2C41}">
      <dgm:prSet phldrT="[Текст]" custT="1"/>
      <dgm:spPr bwMode="auto"/>
      <dgm:t>
        <a:bodyPr/>
        <a:lstStyle/>
        <a:p>
          <a:pPr>
            <a:defRPr/>
          </a:pPr>
          <a:r>
            <a:rPr lang="ru-RU" sz="2200">
              <a:latin typeface="Times New Roman"/>
              <a:cs typeface="Times New Roman"/>
            </a:rPr>
            <a:t>Значение среднего балла </a:t>
          </a:r>
        </a:p>
      </dgm:t>
    </dgm:pt>
    <dgm:pt modelId="{7A5A0326-5972-46F3-9924-F19EAB04EFF0}" type="parTrans" cxnId="{699E14DE-281F-4FE6-A106-CB114F13A46D}">
      <dgm:prSet/>
      <dgm:spPr bwMode="auto"/>
      <dgm:t>
        <a:bodyPr/>
        <a:lstStyle/>
        <a:p>
          <a:pPr>
            <a:defRPr/>
          </a:pPr>
          <a:endParaRPr lang="ru-RU" sz="2000"/>
        </a:p>
      </dgm:t>
    </dgm:pt>
    <dgm:pt modelId="{A79A780F-A5F2-417C-A8D8-2D2FB69A3A8D}" type="sibTrans" cxnId="{699E14DE-281F-4FE6-A106-CB114F13A46D}">
      <dgm:prSet custT="1"/>
      <dgm:spPr bwMode="auto"/>
      <dgm:t>
        <a:bodyPr/>
        <a:lstStyle/>
        <a:p>
          <a:pPr>
            <a:defRPr/>
          </a:pPr>
          <a:endParaRPr lang="ru-RU" sz="1600"/>
        </a:p>
      </dgm:t>
    </dgm:pt>
    <dgm:pt modelId="{4F6EA7DC-7B66-4306-BD78-44E5710D2715}">
      <dgm:prSet phldrT="[Текст]" custT="1"/>
      <dgm:spPr bwMode="auto"/>
      <dgm:t>
        <a:bodyPr/>
        <a:lstStyle/>
        <a:p>
          <a:pPr>
            <a:defRPr/>
          </a:pPr>
          <a:r>
            <a:rPr lang="ru-RU" sz="2400" dirty="0" smtClean="0">
              <a:latin typeface="Times New Roman"/>
              <a:cs typeface="Times New Roman"/>
            </a:rPr>
            <a:t>Увеличилось на 0,31 балла и составило </a:t>
          </a:r>
          <a:r>
            <a:rPr lang="en-US" sz="2400" dirty="0" smtClean="0">
              <a:latin typeface="Times New Roman"/>
              <a:cs typeface="Times New Roman"/>
            </a:rPr>
            <a:t>2,</a:t>
          </a:r>
          <a:r>
            <a:rPr lang="ru-RU" sz="2400" dirty="0">
              <a:latin typeface="Times New Roman"/>
              <a:cs typeface="Times New Roman"/>
            </a:rPr>
            <a:t>73 </a:t>
          </a:r>
          <a:r>
            <a:rPr lang="ru-RU" sz="2400" dirty="0" smtClean="0">
              <a:latin typeface="Times New Roman"/>
              <a:cs typeface="Times New Roman"/>
            </a:rPr>
            <a:t>балла</a:t>
          </a:r>
          <a:endParaRPr lang="ru-RU" sz="2000" dirty="0">
            <a:latin typeface="Times New Roman"/>
            <a:cs typeface="Times New Roman"/>
          </a:endParaRPr>
        </a:p>
      </dgm:t>
    </dgm:pt>
    <dgm:pt modelId="{6649960F-9C11-4465-B0E2-8223A84D421A}" type="parTrans" cxnId="{A9BB1D27-D507-4AD7-A828-2E68B3FB5776}">
      <dgm:prSet/>
      <dgm:spPr bwMode="auto"/>
      <dgm:t>
        <a:bodyPr/>
        <a:lstStyle/>
        <a:p>
          <a:pPr>
            <a:defRPr/>
          </a:pPr>
          <a:endParaRPr lang="ru-RU" sz="2000"/>
        </a:p>
      </dgm:t>
    </dgm:pt>
    <dgm:pt modelId="{8F81964F-3F15-4C4B-85A0-728009473D70}" type="sibTrans" cxnId="{A9BB1D27-D507-4AD7-A828-2E68B3FB5776}">
      <dgm:prSet/>
      <dgm:spPr bwMode="auto"/>
      <dgm:t>
        <a:bodyPr/>
        <a:lstStyle/>
        <a:p>
          <a:pPr>
            <a:defRPr/>
          </a:pPr>
          <a:endParaRPr lang="ru-RU" sz="2000"/>
        </a:p>
      </dgm:t>
    </dgm:pt>
    <dgm:pt modelId="{70DC2B34-73CB-4778-90F2-F0A91E6FEEE3}" type="pres">
      <dgm:prSet presAssocID="{EDC413CA-A658-49B2-85A7-3C1A6522A1D4}" presName="Name0" presStyleCnt="0">
        <dgm:presLayoutVars>
          <dgm:dir/>
          <dgm:resizeHandles val="exact"/>
        </dgm:presLayoutVars>
      </dgm:prSet>
      <dgm:spPr bwMode="auto"/>
    </dgm:pt>
    <dgm:pt modelId="{A1BFC380-9229-401E-B15F-B28C882B2D02}" type="pres">
      <dgm:prSet presAssocID="{53CCB74D-242E-44BE-BD1D-E1E69A6D2C41}" presName="node" presStyleLbl="node1" presStyleIdx="0" presStyleCnt="2" custLinFactNeighborX="-5003" custLinFactNeighborY="-985">
        <dgm:presLayoutVars>
          <dgm:bulletEnabled val="1"/>
        </dgm:presLayoutVars>
      </dgm:prSet>
      <dgm:spPr bwMode="auto"/>
      <dgm:t>
        <a:bodyPr/>
        <a:lstStyle/>
        <a:p>
          <a:pPr>
            <a:defRPr/>
          </a:pPr>
          <a:endParaRPr lang="ru-RU"/>
        </a:p>
      </dgm:t>
    </dgm:pt>
    <dgm:pt modelId="{0CC5E33F-FA41-4A68-BF60-A9306BAFDE6C}" type="pres">
      <dgm:prSet presAssocID="{A79A780F-A5F2-417C-A8D8-2D2FB69A3A8D}" presName="sibTrans" presStyleLbl="sibTrans2D1" presStyleIdx="0" presStyleCnt="1"/>
      <dgm:spPr bwMode="auto"/>
      <dgm:t>
        <a:bodyPr/>
        <a:lstStyle/>
        <a:p>
          <a:pPr>
            <a:defRPr/>
          </a:pPr>
          <a:endParaRPr lang="ru-RU"/>
        </a:p>
      </dgm:t>
    </dgm:pt>
    <dgm:pt modelId="{FB6D337E-0156-4175-933A-E14EB966013A}" type="pres">
      <dgm:prSet presAssocID="{A79A780F-A5F2-417C-A8D8-2D2FB69A3A8D}" presName="connectorText" presStyleLbl="sibTrans2D1" presStyleIdx="0" presStyleCnt="1"/>
      <dgm:spPr bwMode="auto"/>
      <dgm:t>
        <a:bodyPr/>
        <a:lstStyle/>
        <a:p>
          <a:pPr>
            <a:defRPr/>
          </a:pPr>
          <a:endParaRPr lang="ru-RU"/>
        </a:p>
      </dgm:t>
    </dgm:pt>
    <dgm:pt modelId="{6B1F9231-570C-461A-8796-54C28BA93F69}" type="pres">
      <dgm:prSet presAssocID="{4F6EA7DC-7B66-4306-BD78-44E5710D2715}" presName="node" presStyleLbl="node1" presStyleIdx="1" presStyleCnt="2" custLinFactNeighborX="5171" custLinFactNeighborY="483">
        <dgm:presLayoutVars>
          <dgm:bulletEnabled val="1"/>
        </dgm:presLayoutVars>
      </dgm:prSet>
      <dgm:spPr bwMode="auto"/>
      <dgm:t>
        <a:bodyPr/>
        <a:lstStyle/>
        <a:p>
          <a:pPr>
            <a:defRPr/>
          </a:pPr>
          <a:endParaRPr lang="ru-RU"/>
        </a:p>
      </dgm:t>
    </dgm:pt>
  </dgm:ptLst>
  <dgm:cxnLst>
    <dgm:cxn modelId="{50D29DEE-AF4E-4DBB-96CD-0592281FD5B8}" type="presOf" srcId="{4F6EA7DC-7B66-4306-BD78-44E5710D2715}" destId="{6B1F9231-570C-461A-8796-54C28BA93F69}" srcOrd="0" destOrd="0" presId="urn:microsoft.com/office/officeart/2005/8/layout/process1"/>
    <dgm:cxn modelId="{699E14DE-281F-4FE6-A106-CB114F13A46D}" srcId="{EDC413CA-A658-49B2-85A7-3C1A6522A1D4}" destId="{53CCB74D-242E-44BE-BD1D-E1E69A6D2C41}" srcOrd="0" destOrd="0" parTransId="{7A5A0326-5972-46F3-9924-F19EAB04EFF0}" sibTransId="{A79A780F-A5F2-417C-A8D8-2D2FB69A3A8D}"/>
    <dgm:cxn modelId="{FAE989D7-5310-42F8-A922-BEF3C8C350AC}" type="presOf" srcId="{53CCB74D-242E-44BE-BD1D-E1E69A6D2C41}" destId="{A1BFC380-9229-401E-B15F-B28C882B2D02}" srcOrd="0" destOrd="0" presId="urn:microsoft.com/office/officeart/2005/8/layout/process1"/>
    <dgm:cxn modelId="{A9BB1D27-D507-4AD7-A828-2E68B3FB5776}" srcId="{EDC413CA-A658-49B2-85A7-3C1A6522A1D4}" destId="{4F6EA7DC-7B66-4306-BD78-44E5710D2715}" srcOrd="1" destOrd="0" parTransId="{6649960F-9C11-4465-B0E2-8223A84D421A}" sibTransId="{8F81964F-3F15-4C4B-85A0-728009473D70}"/>
    <dgm:cxn modelId="{4B0BF87F-AECD-48C7-92BF-9B3417046B79}" type="presOf" srcId="{A79A780F-A5F2-417C-A8D8-2D2FB69A3A8D}" destId="{0CC5E33F-FA41-4A68-BF60-A9306BAFDE6C}" srcOrd="0" destOrd="0" presId="urn:microsoft.com/office/officeart/2005/8/layout/process1"/>
    <dgm:cxn modelId="{8D19B61F-3B80-4C80-8013-5B240D163184}" type="presOf" srcId="{A79A780F-A5F2-417C-A8D8-2D2FB69A3A8D}" destId="{FB6D337E-0156-4175-933A-E14EB966013A}" srcOrd="1" destOrd="0" presId="urn:microsoft.com/office/officeart/2005/8/layout/process1"/>
    <dgm:cxn modelId="{67117DFB-8E0B-4EAF-BF55-CCC04443B674}" type="presOf" srcId="{EDC413CA-A658-49B2-85A7-3C1A6522A1D4}" destId="{70DC2B34-73CB-4778-90F2-F0A91E6FEEE3}" srcOrd="0" destOrd="0" presId="urn:microsoft.com/office/officeart/2005/8/layout/process1"/>
    <dgm:cxn modelId="{FBD5156B-6AE4-4F33-B133-DF02CD607230}" type="presParOf" srcId="{70DC2B34-73CB-4778-90F2-F0A91E6FEEE3}" destId="{A1BFC380-9229-401E-B15F-B28C882B2D02}" srcOrd="0" destOrd="0" presId="urn:microsoft.com/office/officeart/2005/8/layout/process1"/>
    <dgm:cxn modelId="{49485259-9B3B-4CB2-8841-58C18C481068}" type="presParOf" srcId="{70DC2B34-73CB-4778-90F2-F0A91E6FEEE3}" destId="{0CC5E33F-FA41-4A68-BF60-A9306BAFDE6C}" srcOrd="1" destOrd="0" presId="urn:microsoft.com/office/officeart/2005/8/layout/process1"/>
    <dgm:cxn modelId="{9DA27CA4-C312-4D94-8DCB-C824140F71A9}" type="presParOf" srcId="{0CC5E33F-FA41-4A68-BF60-A9306BAFDE6C}" destId="{FB6D337E-0156-4175-933A-E14EB966013A}" srcOrd="0" destOrd="0" presId="urn:microsoft.com/office/officeart/2005/8/layout/process1"/>
    <dgm:cxn modelId="{D2263AB0-B656-4A83-BA91-B72705C7A8F9}" type="presParOf" srcId="{70DC2B34-73CB-4778-90F2-F0A91E6FEEE3}" destId="{6B1F9231-570C-461A-8796-54C28BA93F69}"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21">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2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yramid2#23">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yramid2#24">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yramid2#25">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pyramid2#26">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pyramid2#27">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pyramid2#28">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pyramid2#29">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pyramid2#30">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val="exact"/>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userDrawn="1">
  <p:cSld name="Титульный слайд">
    <p:spTree>
      <p:nvGrpSpPr>
        <p:cNvPr id="1" name=""/>
        <p:cNvGrpSpPr/>
        <p:nvPr/>
      </p:nvGrpSpPr>
      <p:grpSpPr bwMode="auto">
        <a:xfrm>
          <a:off x="0" y="0"/>
          <a:ext cx="0" cy="0"/>
          <a:chOff x="0" y="0"/>
          <a:chExt cx="0" cy="0"/>
        </a:xfrm>
      </p:grpSpPr>
      <p:sp>
        <p:nvSpPr>
          <p:cNvPr id="7" name="Rectangle 6"/>
          <p:cNvSpPr/>
          <p:nvPr/>
        </p:nvSpPr>
        <p:spPr bwMode="auto">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bwMode="auto">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bwMode="auto">
          <a:xfrm>
            <a:off x="1097280" y="758952"/>
            <a:ext cx="10058400" cy="3566160"/>
          </a:xfrm>
        </p:spPr>
        <p:txBody>
          <a:bodyPr anchor="b">
            <a:normAutofit/>
          </a:bodyPr>
          <a:lstStyle>
            <a:lvl1pPr algn="l">
              <a:lnSpc>
                <a:spcPct val="85000"/>
              </a:lnSpc>
              <a:defRPr sz="8000" spc="-50">
                <a:solidFill>
                  <a:schemeClr val="tx1">
                    <a:lumMod val="85000"/>
                    <a:lumOff val="15000"/>
                  </a:schemeClr>
                </a:solidFill>
              </a:defRPr>
            </a:lvl1pPr>
          </a:lstStyle>
          <a:p>
            <a:pPr>
              <a:defRPr/>
            </a:pPr>
            <a:r>
              <a:rPr lang="ru-RU"/>
              <a:t>Образец заголовка</a:t>
            </a:r>
            <a:endParaRPr lang="en-US"/>
          </a:p>
        </p:txBody>
      </p:sp>
      <p:sp>
        <p:nvSpPr>
          <p:cNvPr id="3" name="Subtitle 2"/>
          <p:cNvSpPr>
            <a:spLocks noGrp="1"/>
          </p:cNvSpPr>
          <p:nvPr>
            <p:ph type="subTitle" idx="1"/>
          </p:nvPr>
        </p:nvSpPr>
        <p:spPr bwMode="auto">
          <a:xfrm>
            <a:off x="1100051" y="4455620"/>
            <a:ext cx="10058400" cy="1143000"/>
          </a:xfrm>
        </p:spPr>
        <p:txBody>
          <a:bodyPr lIns="91440" rIns="91440">
            <a:normAutofit/>
          </a:bodyPr>
          <a:lstStyle>
            <a:lvl1pPr marL="0" indent="0" algn="l">
              <a:buNone/>
              <a:defRPr sz="2400" cap="all" spc="20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a:defRPr/>
            </a:pPr>
            <a:r>
              <a:rPr lang="ru-RU"/>
              <a:t>Образец подзаголовка</a:t>
            </a:r>
            <a:endParaRPr lang="en-US"/>
          </a:p>
        </p:txBody>
      </p:sp>
      <p:sp>
        <p:nvSpPr>
          <p:cNvPr id="4" name="Date Placeholder 3"/>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DF07FEA7-CDD8-41CE-967A-0B1B7F092A76}" type="slidenum">
              <a:rPr lang="ru-RU"/>
              <a:t>‹#›</a:t>
            </a:fld>
            <a:endParaRPr lang="ru-RU"/>
          </a:p>
        </p:txBody>
      </p:sp>
      <p:cxnSp>
        <p:nvCxnSpPr>
          <p:cNvPr id="9" name="Straight Connector 8"/>
          <p:cNvCxnSpPr>
            <a:cxnSpLocks/>
          </p:cNvCxnSpPr>
          <p:nvPr/>
        </p:nvCxnSpPr>
        <p:spPr bwMode="auto">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Заголовок и объект">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lvl1pPr marL="0">
              <a:defRPr/>
            </a:lvl1pPr>
          </a:lstStyle>
          <a:p>
            <a:pPr>
              <a:defRPr/>
            </a:pPr>
            <a:r>
              <a:rPr lang="ru-RU"/>
              <a:t>Образец заголовка</a:t>
            </a:r>
            <a:endParaRPr lang="en-US"/>
          </a:p>
        </p:txBody>
      </p:sp>
      <p:sp>
        <p:nvSpPr>
          <p:cNvPr id="3" name="Content Placeholder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Date Placeholder 3"/>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DF07FEA7-CDD8-41CE-967A-0B1B7F092A76}" type="slidenum">
              <a:rPr lang="ru-RU"/>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secHead" preserve="1" userDrawn="1">
  <p:cSld name="Заголовок раздела">
    <p:bg>
      <p:bgPr>
        <a:solidFill>
          <a:schemeClr val="bg1"/>
        </a:solidFill>
        <a:effectLst/>
      </p:bgPr>
    </p:bg>
    <p:spTree>
      <p:nvGrpSpPr>
        <p:cNvPr id="1" name=""/>
        <p:cNvGrpSpPr/>
        <p:nvPr/>
      </p:nvGrpSpPr>
      <p:grpSpPr bwMode="auto">
        <a:xfrm>
          <a:off x="0" y="0"/>
          <a:ext cx="0" cy="0"/>
          <a:chOff x="0" y="0"/>
          <a:chExt cx="0" cy="0"/>
        </a:xfrm>
      </p:grpSpPr>
      <p:sp>
        <p:nvSpPr>
          <p:cNvPr id="7" name="Rectangle 6"/>
          <p:cNvSpPr/>
          <p:nvPr/>
        </p:nvSpPr>
        <p:spPr bwMode="auto">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bwMode="auto">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pPr>
              <a:defRPr/>
            </a:pPr>
            <a:r>
              <a:rPr lang="ru-RU"/>
              <a:t>Образец заголовка</a:t>
            </a:r>
            <a:endParaRPr lang="en-US"/>
          </a:p>
        </p:txBody>
      </p:sp>
      <p:sp>
        <p:nvSpPr>
          <p:cNvPr id="3" name="Text Placeholder 2"/>
          <p:cNvSpPr>
            <a:spLocks noGrp="1"/>
          </p:cNvSpPr>
          <p:nvPr>
            <p:ph type="body" idx="1"/>
          </p:nvPr>
        </p:nvSpPr>
        <p:spPr bwMode="auto">
          <a:xfrm>
            <a:off x="1097280" y="4453128"/>
            <a:ext cx="10058400" cy="1143000"/>
          </a:xfrm>
        </p:spPr>
        <p:txBody>
          <a:bodyPr lIns="91440" rIns="91440" anchor="t" anchorCtr="0">
            <a:normAutofit/>
          </a:bodyPr>
          <a:lstStyle>
            <a:lvl1pPr marL="0" indent="0">
              <a:buNone/>
              <a:defRPr sz="2400" cap="all" spc="2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ru-RU"/>
              <a:t>Образец текста</a:t>
            </a:r>
            <a:endParaRPr/>
          </a:p>
        </p:txBody>
      </p:sp>
      <p:sp>
        <p:nvSpPr>
          <p:cNvPr id="4" name="Date Placeholder 3"/>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DF07FEA7-CDD8-41CE-967A-0B1B7F092A76}" type="slidenum">
              <a:rPr lang="ru-RU"/>
              <a:t>‹#›</a:t>
            </a:fld>
            <a:endParaRPr lang="ru-RU"/>
          </a:p>
        </p:txBody>
      </p:sp>
      <p:cxnSp>
        <p:nvCxnSpPr>
          <p:cNvPr id="9" name="Straight Connector 8"/>
          <p:cNvCxnSpPr>
            <a:cxnSpLocks/>
          </p:cNvCxnSpPr>
          <p:nvPr/>
        </p:nvCxnSpPr>
        <p:spPr bwMode="auto">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Два объекта">
    <p:spTree>
      <p:nvGrpSpPr>
        <p:cNvPr id="1" name=""/>
        <p:cNvGrpSpPr/>
        <p:nvPr/>
      </p:nvGrpSpPr>
      <p:grpSpPr bwMode="auto">
        <a:xfrm>
          <a:off x="0" y="0"/>
          <a:ext cx="0" cy="0"/>
          <a:chOff x="0" y="0"/>
          <a:chExt cx="0" cy="0"/>
        </a:xfrm>
      </p:grpSpPr>
      <p:sp>
        <p:nvSpPr>
          <p:cNvPr id="8" name="Title 7"/>
          <p:cNvSpPr>
            <a:spLocks noGrp="1"/>
          </p:cNvSpPr>
          <p:nvPr>
            <p:ph type="title"/>
          </p:nvPr>
        </p:nvSpPr>
        <p:spPr bwMode="auto">
          <a:xfrm>
            <a:off x="1097280" y="286603"/>
            <a:ext cx="10058400" cy="1450757"/>
          </a:xfrm>
        </p:spPr>
        <p:txBody>
          <a:bodyPr/>
          <a:lstStyle/>
          <a:p>
            <a:pPr>
              <a:defRPr/>
            </a:pPr>
            <a:r>
              <a:rPr lang="ru-RU"/>
              <a:t>Образец заголовка</a:t>
            </a:r>
            <a:endParaRPr lang="en-US"/>
          </a:p>
        </p:txBody>
      </p:sp>
      <p:sp>
        <p:nvSpPr>
          <p:cNvPr id="3" name="Content Placeholder 2"/>
          <p:cNvSpPr>
            <a:spLocks noGrp="1"/>
          </p:cNvSpPr>
          <p:nvPr>
            <p:ph sz="half" idx="1"/>
          </p:nvPr>
        </p:nvSpPr>
        <p:spPr bwMode="auto">
          <a:xfrm>
            <a:off x="1097279" y="1845734"/>
            <a:ext cx="4937760" cy="4023360"/>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Content Placeholder 3"/>
          <p:cNvSpPr>
            <a:spLocks noGrp="1"/>
          </p:cNvSpPr>
          <p:nvPr>
            <p:ph sz="half" idx="2"/>
          </p:nvPr>
        </p:nvSpPr>
        <p:spPr bwMode="auto">
          <a:xfrm>
            <a:off x="6217920" y="1845735"/>
            <a:ext cx="4937760" cy="4023360"/>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Date Placeholder 4"/>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6" name="Footer Placeholder 5"/>
          <p:cNvSpPr>
            <a:spLocks noGrp="1"/>
          </p:cNvSpPr>
          <p:nvPr>
            <p:ph type="ftr" sz="quarter" idx="11"/>
          </p:nvPr>
        </p:nvSpPr>
        <p:spPr bwMode="auto"/>
        <p:txBody>
          <a:bodyPr/>
          <a:lstStyle/>
          <a:p>
            <a:pPr>
              <a:defRPr/>
            </a:pPr>
            <a:endParaRPr lang="ru-RU"/>
          </a:p>
        </p:txBody>
      </p:sp>
      <p:sp>
        <p:nvSpPr>
          <p:cNvPr id="7" name="Slide Number Placeholder 6"/>
          <p:cNvSpPr>
            <a:spLocks noGrp="1"/>
          </p:cNvSpPr>
          <p:nvPr>
            <p:ph type="sldNum" sz="quarter" idx="12"/>
          </p:nvPr>
        </p:nvSpPr>
        <p:spPr bwMode="auto"/>
        <p:txBody>
          <a:bodyPr/>
          <a:lstStyle/>
          <a:p>
            <a:pPr>
              <a:defRPr/>
            </a:pPr>
            <a:fld id="{DF07FEA7-CDD8-41CE-967A-0B1B7F092A76}" type="slidenum">
              <a:rPr lang="ru-RU"/>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Сравнение">
    <p:spTree>
      <p:nvGrpSpPr>
        <p:cNvPr id="1" name=""/>
        <p:cNvGrpSpPr/>
        <p:nvPr/>
      </p:nvGrpSpPr>
      <p:grpSpPr bwMode="auto">
        <a:xfrm>
          <a:off x="0" y="0"/>
          <a:ext cx="0" cy="0"/>
          <a:chOff x="0" y="0"/>
          <a:chExt cx="0" cy="0"/>
        </a:xfrm>
      </p:grpSpPr>
      <p:sp>
        <p:nvSpPr>
          <p:cNvPr id="10" name="Title 9"/>
          <p:cNvSpPr>
            <a:spLocks noGrp="1"/>
          </p:cNvSpPr>
          <p:nvPr>
            <p:ph type="title"/>
          </p:nvPr>
        </p:nvSpPr>
        <p:spPr bwMode="auto">
          <a:xfrm>
            <a:off x="1097280" y="286603"/>
            <a:ext cx="10058400" cy="1450757"/>
          </a:xfrm>
        </p:spPr>
        <p:txBody>
          <a:bodyPr/>
          <a:lstStyle/>
          <a:p>
            <a:pPr>
              <a:defRPr/>
            </a:pPr>
            <a:r>
              <a:rPr lang="ru-RU"/>
              <a:t>Образец заголовка</a:t>
            </a:r>
            <a:endParaRPr lang="en-US"/>
          </a:p>
        </p:txBody>
      </p:sp>
      <p:sp>
        <p:nvSpPr>
          <p:cNvPr id="3" name="Text Placeholder 2"/>
          <p:cNvSpPr>
            <a:spLocks noGrp="1"/>
          </p:cNvSpPr>
          <p:nvPr>
            <p:ph type="body" idx="1"/>
          </p:nvPr>
        </p:nvSpPr>
        <p:spPr bwMode="auto">
          <a:xfrm>
            <a:off x="1097280" y="1846052"/>
            <a:ext cx="4937760" cy="736282"/>
          </a:xfrm>
        </p:spPr>
        <p:txBody>
          <a:bodyPr lIns="91440" rIns="91440" anchor="ctr">
            <a:normAutofit/>
          </a:bodyPr>
          <a:lstStyle>
            <a:lvl1pPr marL="0" indent="0">
              <a:buNone/>
              <a:defRPr sz="2000" b="0" cap="all">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Content Placeholder 3"/>
          <p:cNvSpPr>
            <a:spLocks noGrp="1"/>
          </p:cNvSpPr>
          <p:nvPr>
            <p:ph sz="half" idx="2"/>
          </p:nvPr>
        </p:nvSpPr>
        <p:spPr bwMode="auto">
          <a:xfrm>
            <a:off x="1097280" y="2582334"/>
            <a:ext cx="4937760" cy="3378200"/>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ext Placeholder 4"/>
          <p:cNvSpPr>
            <a:spLocks noGrp="1"/>
          </p:cNvSpPr>
          <p:nvPr>
            <p:ph type="body" sz="quarter" idx="3"/>
          </p:nvPr>
        </p:nvSpPr>
        <p:spPr bwMode="auto">
          <a:xfrm>
            <a:off x="6217920" y="1846052"/>
            <a:ext cx="4937760" cy="736282"/>
          </a:xfrm>
        </p:spPr>
        <p:txBody>
          <a:bodyPr lIns="91440" rIns="91440" anchor="ctr">
            <a:normAutofit/>
          </a:bodyPr>
          <a:lstStyle>
            <a:lvl1pPr marL="0" indent="0">
              <a:buNone/>
              <a:defRPr sz="2000" b="0" cap="all">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Content Placeholder 5"/>
          <p:cNvSpPr>
            <a:spLocks noGrp="1"/>
          </p:cNvSpPr>
          <p:nvPr>
            <p:ph sz="quarter" idx="4"/>
          </p:nvPr>
        </p:nvSpPr>
        <p:spPr bwMode="auto">
          <a:xfrm>
            <a:off x="6217920" y="2582334"/>
            <a:ext cx="4937760" cy="3378200"/>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7" name="Date Placeholder 6"/>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8" name="Footer Placeholder 7"/>
          <p:cNvSpPr>
            <a:spLocks noGrp="1"/>
          </p:cNvSpPr>
          <p:nvPr>
            <p:ph type="ftr" sz="quarter" idx="11"/>
          </p:nvPr>
        </p:nvSpPr>
        <p:spPr bwMode="auto"/>
        <p:txBody>
          <a:bodyPr/>
          <a:lstStyle/>
          <a:p>
            <a:pPr>
              <a:defRPr/>
            </a:pPr>
            <a:endParaRPr lang="ru-RU"/>
          </a:p>
        </p:txBody>
      </p:sp>
      <p:sp>
        <p:nvSpPr>
          <p:cNvPr id="9" name="Slide Number Placeholder 8"/>
          <p:cNvSpPr>
            <a:spLocks noGrp="1"/>
          </p:cNvSpPr>
          <p:nvPr>
            <p:ph type="sldNum" sz="quarter" idx="12"/>
          </p:nvPr>
        </p:nvSpPr>
        <p:spPr bwMode="auto"/>
        <p:txBody>
          <a:bodyPr/>
          <a:lstStyle/>
          <a:p>
            <a:pPr>
              <a:defRPr/>
            </a:pPr>
            <a:fld id="{DF07FEA7-CDD8-41CE-967A-0B1B7F092A76}" type="slidenum">
              <a:rPr lang="ru-RU"/>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Только заголовок">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ru-RU"/>
              <a:t>Образец заголовка</a:t>
            </a:r>
            <a:endParaRPr lang="en-US"/>
          </a:p>
        </p:txBody>
      </p:sp>
      <p:sp>
        <p:nvSpPr>
          <p:cNvPr id="3" name="Date Placeholder 2"/>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4" name="Footer Placeholder 3"/>
          <p:cNvSpPr>
            <a:spLocks noGrp="1"/>
          </p:cNvSpPr>
          <p:nvPr>
            <p:ph type="ftr" sz="quarter" idx="11"/>
          </p:nvPr>
        </p:nvSpPr>
        <p:spPr bwMode="auto"/>
        <p:txBody>
          <a:bodyPr/>
          <a:lstStyle/>
          <a:p>
            <a:pPr>
              <a:defRPr/>
            </a:pPr>
            <a:endParaRPr lang="ru-RU"/>
          </a:p>
        </p:txBody>
      </p:sp>
      <p:sp>
        <p:nvSpPr>
          <p:cNvPr id="5" name="Slide Number Placeholder 4"/>
          <p:cNvSpPr>
            <a:spLocks noGrp="1"/>
          </p:cNvSpPr>
          <p:nvPr>
            <p:ph type="sldNum" sz="quarter" idx="12"/>
          </p:nvPr>
        </p:nvSpPr>
        <p:spPr bwMode="auto"/>
        <p:txBody>
          <a:bodyPr/>
          <a:lstStyle/>
          <a:p>
            <a:pPr>
              <a:defRPr/>
            </a:pPr>
            <a:fld id="{DF07FEA7-CDD8-41CE-967A-0B1B7F092A76}" type="slidenum">
              <a:rPr lang="ru-RU"/>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blank" preserve="1" userDrawn="1">
  <p:cSld name="Пустой слайд">
    <p:spTree>
      <p:nvGrpSpPr>
        <p:cNvPr id="1" name=""/>
        <p:cNvGrpSpPr/>
        <p:nvPr/>
      </p:nvGrpSpPr>
      <p:grpSpPr bwMode="auto">
        <a:xfrm>
          <a:off x="0" y="0"/>
          <a:ext cx="0" cy="0"/>
          <a:chOff x="0" y="0"/>
          <a:chExt cx="0" cy="0"/>
        </a:xfrm>
      </p:grpSpPr>
      <p:sp>
        <p:nvSpPr>
          <p:cNvPr id="5" name="Rectangle 4"/>
          <p:cNvSpPr/>
          <p:nvPr/>
        </p:nvSpPr>
        <p:spPr bwMode="auto">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bwMode="auto">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8" name="Footer Placeholder 7"/>
          <p:cNvSpPr>
            <a:spLocks noGrp="1"/>
          </p:cNvSpPr>
          <p:nvPr>
            <p:ph type="ftr" sz="quarter" idx="11"/>
          </p:nvPr>
        </p:nvSpPr>
        <p:spPr bwMode="auto"/>
        <p:txBody>
          <a:bodyPr/>
          <a:lstStyle>
            <a:lvl1pPr>
              <a:defRPr>
                <a:solidFill>
                  <a:srgbClr val="FFFFFF"/>
                </a:solidFill>
              </a:defRPr>
            </a:lvl1pPr>
          </a:lstStyle>
          <a:p>
            <a:pPr>
              <a:defRPr/>
            </a:pPr>
            <a:endParaRPr lang="ru-RU"/>
          </a:p>
        </p:txBody>
      </p:sp>
      <p:sp>
        <p:nvSpPr>
          <p:cNvPr id="9" name="Slide Number Placeholder 8"/>
          <p:cNvSpPr>
            <a:spLocks noGrp="1"/>
          </p:cNvSpPr>
          <p:nvPr>
            <p:ph type="sldNum" sz="quarter" idx="12"/>
          </p:nvPr>
        </p:nvSpPr>
        <p:spPr bwMode="auto"/>
        <p:txBody>
          <a:bodyPr/>
          <a:lstStyle/>
          <a:p>
            <a:pPr>
              <a:defRPr/>
            </a:pPr>
            <a:fld id="{DF07FEA7-CDD8-41CE-967A-0B1B7F092A76}" type="slidenum">
              <a:rPr lang="ru-RU"/>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objTx" preserve="1" userDrawn="1">
  <p:cSld name="Объект с подписью">
    <p:spTree>
      <p:nvGrpSpPr>
        <p:cNvPr id="1" name=""/>
        <p:cNvGrpSpPr/>
        <p:nvPr/>
      </p:nvGrpSpPr>
      <p:grpSpPr bwMode="auto">
        <a:xfrm>
          <a:off x="0" y="0"/>
          <a:ext cx="0" cy="0"/>
          <a:chOff x="0" y="0"/>
          <a:chExt cx="0" cy="0"/>
        </a:xfrm>
      </p:grpSpPr>
      <p:sp>
        <p:nvSpPr>
          <p:cNvPr id="8" name="Rectangle 7"/>
          <p:cNvSpPr/>
          <p:nvPr/>
        </p:nvSpPr>
        <p:spPr bwMode="auto">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bwMode="auto">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457200" y="594358"/>
            <a:ext cx="3200400" cy="2286000"/>
          </a:xfrm>
        </p:spPr>
        <p:txBody>
          <a:bodyPr anchor="b">
            <a:normAutofit/>
          </a:bodyPr>
          <a:lstStyle>
            <a:lvl1pPr>
              <a:defRPr sz="3600" b="0">
                <a:solidFill>
                  <a:srgbClr val="FFFFFF"/>
                </a:solidFill>
              </a:defRPr>
            </a:lvl1pPr>
          </a:lstStyle>
          <a:p>
            <a:pPr>
              <a:defRPr/>
            </a:pPr>
            <a:r>
              <a:rPr lang="ru-RU"/>
              <a:t>Образец заголовка</a:t>
            </a:r>
            <a:endParaRPr lang="en-US"/>
          </a:p>
        </p:txBody>
      </p:sp>
      <p:sp>
        <p:nvSpPr>
          <p:cNvPr id="3" name="Content Placeholder 2"/>
          <p:cNvSpPr>
            <a:spLocks noGrp="1"/>
          </p:cNvSpPr>
          <p:nvPr>
            <p:ph idx="1"/>
          </p:nvPr>
        </p:nvSpPr>
        <p:spPr bwMode="auto">
          <a:xfrm>
            <a:off x="4800600" y="731520"/>
            <a:ext cx="6492240" cy="5257800"/>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Text Placeholder 3"/>
          <p:cNvSpPr>
            <a:spLocks noGrp="1"/>
          </p:cNvSpPr>
          <p:nvPr>
            <p:ph type="body" sz="half" idx="2"/>
          </p:nvPr>
        </p:nvSpPr>
        <p:spPr bwMode="auto">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5" name="Date Placeholder 4"/>
          <p:cNvSpPr>
            <a:spLocks noGrp="1"/>
          </p:cNvSpPr>
          <p:nvPr>
            <p:ph type="dt" sz="half" idx="10"/>
          </p:nvPr>
        </p:nvSpPr>
        <p:spPr bwMode="auto">
          <a:xfrm>
            <a:off x="465512" y="6459785"/>
            <a:ext cx="2618509" cy="365125"/>
          </a:xfrm>
        </p:spPr>
        <p:txBody>
          <a:bodyPr/>
          <a:lstStyle>
            <a:lvl1pPr algn="l">
              <a:defRPr/>
            </a:lvl1pPr>
          </a:lstStyle>
          <a:p>
            <a:pPr>
              <a:defRPr/>
            </a:pPr>
            <a:fld id="{341ECC13-5DDF-4E2B-A275-487B8E7FC7D8}" type="datetimeFigureOut">
              <a:rPr lang="ru-RU"/>
              <a:t>18.03.2025</a:t>
            </a:fld>
            <a:endParaRPr lang="ru-RU"/>
          </a:p>
        </p:txBody>
      </p:sp>
      <p:sp>
        <p:nvSpPr>
          <p:cNvPr id="6" name="Footer Placeholder 5"/>
          <p:cNvSpPr>
            <a:spLocks noGrp="1"/>
          </p:cNvSpPr>
          <p:nvPr>
            <p:ph type="ftr" sz="quarter" idx="11"/>
          </p:nvPr>
        </p:nvSpPr>
        <p:spPr bwMode="auto">
          <a:xfrm>
            <a:off x="4800600" y="6459785"/>
            <a:ext cx="4648200" cy="365125"/>
          </a:xfrm>
        </p:spPr>
        <p:txBody>
          <a:bodyPr/>
          <a:lstStyle>
            <a:lvl1pPr algn="l">
              <a:defRPr>
                <a:solidFill>
                  <a:schemeClr val="tx2"/>
                </a:solidFill>
              </a:defRPr>
            </a:lvl1pPr>
          </a:lstStyle>
          <a:p>
            <a:pPr>
              <a:defRPr/>
            </a:pPr>
            <a:endParaRPr lang="ru-RU"/>
          </a:p>
        </p:txBody>
      </p:sp>
      <p:sp>
        <p:nvSpPr>
          <p:cNvPr id="7" name="Slide Number Placeholder 6"/>
          <p:cNvSpPr>
            <a:spLocks noGrp="1"/>
          </p:cNvSpPr>
          <p:nvPr>
            <p:ph type="sldNum" sz="quarter" idx="12"/>
          </p:nvPr>
        </p:nvSpPr>
        <p:spPr bwMode="auto"/>
        <p:txBody>
          <a:bodyPr/>
          <a:lstStyle>
            <a:lvl1pPr>
              <a:defRPr>
                <a:solidFill>
                  <a:schemeClr val="tx2"/>
                </a:solidFill>
              </a:defRPr>
            </a:lvl1pPr>
          </a:lstStyle>
          <a:p>
            <a:pPr>
              <a:defRPr/>
            </a:pPr>
            <a:fld id="{DF07FEA7-CDD8-41CE-967A-0B1B7F092A76}" type="slidenum">
              <a:rPr lang="ru-RU"/>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picTx" preserve="1" userDrawn="1">
  <p:cSld name="Рисунок с подписью">
    <p:spTree>
      <p:nvGrpSpPr>
        <p:cNvPr id="1" name=""/>
        <p:cNvGrpSpPr/>
        <p:nvPr/>
      </p:nvGrpSpPr>
      <p:grpSpPr bwMode="auto">
        <a:xfrm>
          <a:off x="0" y="0"/>
          <a:ext cx="0" cy="0"/>
          <a:chOff x="0" y="0"/>
          <a:chExt cx="0" cy="0"/>
        </a:xfrm>
      </p:grpSpPr>
      <p:sp>
        <p:nvSpPr>
          <p:cNvPr id="8" name="Rectangle 7"/>
          <p:cNvSpPr/>
          <p:nvPr/>
        </p:nvSpPr>
        <p:spPr bwMode="auto">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bwMode="auto">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1097280" y="5074920"/>
            <a:ext cx="10113264" cy="822960"/>
          </a:xfrm>
        </p:spPr>
        <p:txBody>
          <a:bodyPr lIns="91440" tIns="0" rIns="91440" bIns="0" anchor="b">
            <a:noAutofit/>
          </a:bodyPr>
          <a:lstStyle>
            <a:lvl1pPr>
              <a:defRPr sz="3600" b="0">
                <a:solidFill>
                  <a:srgbClr val="FFFFFF"/>
                </a:solidFill>
              </a:defRPr>
            </a:lvl1pPr>
          </a:lstStyle>
          <a:p>
            <a:pPr>
              <a:defRPr/>
            </a:pPr>
            <a:r>
              <a:rPr lang="ru-RU"/>
              <a:t>Образец заголовка</a:t>
            </a:r>
            <a:endParaRPr lang="en-US"/>
          </a:p>
        </p:txBody>
      </p:sp>
      <p:sp>
        <p:nvSpPr>
          <p:cNvPr id="3" name="Picture Placeholder 2"/>
          <p:cNvSpPr>
            <a:spLocks noGrp="1" noChangeAspect="1"/>
          </p:cNvSpPr>
          <p:nvPr>
            <p:ph type="pic" idx="1"/>
          </p:nvPr>
        </p:nvSpPr>
        <p:spPr bwMode="auto">
          <a:xfrm>
            <a:off x="15" y="0"/>
            <a:ext cx="12191985" cy="4915076"/>
          </a:xfrm>
          <a:prstGeom prst="rect">
            <a:avLst/>
          </a:prstGeom>
          <a:blipFill>
            <a:blip r:embed="rId2"/>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ru-RU"/>
              <a:t>Вставка рисунка</a:t>
            </a:r>
            <a:endParaRPr lang="en-US"/>
          </a:p>
        </p:txBody>
      </p:sp>
      <p:sp>
        <p:nvSpPr>
          <p:cNvPr id="4" name="Text Placeholder 3"/>
          <p:cNvSpPr>
            <a:spLocks noGrp="1"/>
          </p:cNvSpPr>
          <p:nvPr>
            <p:ph type="body" sz="half" idx="2"/>
          </p:nvPr>
        </p:nvSpPr>
        <p:spPr bwMode="auto">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5" name="Date Placeholder 4"/>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6" name="Footer Placeholder 5"/>
          <p:cNvSpPr>
            <a:spLocks noGrp="1"/>
          </p:cNvSpPr>
          <p:nvPr>
            <p:ph type="ftr" sz="quarter" idx="11"/>
          </p:nvPr>
        </p:nvSpPr>
        <p:spPr bwMode="auto"/>
        <p:txBody>
          <a:bodyPr/>
          <a:lstStyle/>
          <a:p>
            <a:pPr>
              <a:defRPr/>
            </a:pPr>
            <a:endParaRPr lang="ru-RU"/>
          </a:p>
        </p:txBody>
      </p:sp>
      <p:sp>
        <p:nvSpPr>
          <p:cNvPr id="7" name="Slide Number Placeholder 6"/>
          <p:cNvSpPr>
            <a:spLocks noGrp="1"/>
          </p:cNvSpPr>
          <p:nvPr>
            <p:ph type="sldNum" sz="quarter" idx="12"/>
          </p:nvPr>
        </p:nvSpPr>
        <p:spPr bwMode="auto"/>
        <p:txBody>
          <a:bodyPr/>
          <a:lstStyle/>
          <a:p>
            <a:pPr>
              <a:defRPr/>
            </a:pPr>
            <a:fld id="{DF07FEA7-CDD8-41CE-967A-0B1B7F092A76}" type="slidenum">
              <a:rPr lang="ru-RU"/>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Заголовок и вертикальный текст">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ru-RU"/>
              <a:t>Образец заголовка</a:t>
            </a:r>
            <a:endParaRPr lang="en-US"/>
          </a:p>
        </p:txBody>
      </p:sp>
      <p:sp>
        <p:nvSpPr>
          <p:cNvPr id="3" name="Vertical Text Placeholder 2"/>
          <p:cNvSpPr>
            <a:spLocks noGrp="1"/>
          </p:cNvSpPr>
          <p:nvPr>
            <p:ph type="body" orient="vert" idx="1"/>
          </p:nvPr>
        </p:nvSpPr>
        <p:spPr bwMode="auto"/>
        <p:txBody>
          <a:bodyPr vert="eaVert" lIns="45720" tIns="0" rIns="45720" bIns="0"/>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Date Placeholder 3"/>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DF07FEA7-CDD8-41CE-967A-0B1B7F092A76}" type="slidenum">
              <a:rPr lang="ru-RU"/>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type="vertTitleAndTx" preserve="1" userDrawn="1">
  <p:cSld name="Вертикальный заголовок и текст">
    <p:spTree>
      <p:nvGrpSpPr>
        <p:cNvPr id="1" name=""/>
        <p:cNvGrpSpPr/>
        <p:nvPr/>
      </p:nvGrpSpPr>
      <p:grpSpPr bwMode="auto">
        <a:xfrm>
          <a:off x="0" y="0"/>
          <a:ext cx="0" cy="0"/>
          <a:chOff x="0" y="0"/>
          <a:chExt cx="0" cy="0"/>
        </a:xfrm>
      </p:grpSpPr>
      <p:sp>
        <p:nvSpPr>
          <p:cNvPr id="7" name="Rectangle 6"/>
          <p:cNvSpPr/>
          <p:nvPr/>
        </p:nvSpPr>
        <p:spPr bwMode="auto">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bwMode="auto">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bwMode="auto">
          <a:xfrm>
            <a:off x="8724900" y="414778"/>
            <a:ext cx="2628900" cy="5757421"/>
          </a:xfrm>
        </p:spPr>
        <p:txBody>
          <a:bodyPr vert="eaVert"/>
          <a:lstStyle/>
          <a:p>
            <a:pPr>
              <a:defRPr/>
            </a:pPr>
            <a:r>
              <a:rPr lang="ru-RU"/>
              <a:t>Образец заголовка</a:t>
            </a:r>
            <a:endParaRPr lang="en-US"/>
          </a:p>
        </p:txBody>
      </p:sp>
      <p:sp>
        <p:nvSpPr>
          <p:cNvPr id="3" name="Vertical Text Placeholder 2"/>
          <p:cNvSpPr>
            <a:spLocks noGrp="1"/>
          </p:cNvSpPr>
          <p:nvPr>
            <p:ph type="body" orient="vert" idx="1"/>
          </p:nvPr>
        </p:nvSpPr>
        <p:spPr bwMode="auto">
          <a:xfrm>
            <a:off x="838200" y="414778"/>
            <a:ext cx="7734300" cy="5757422"/>
          </a:xfrm>
        </p:spPr>
        <p:txBody>
          <a:bodyPr vert="eaVert" lIns="45720" tIns="0" rIns="45720" bIns="0"/>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Date Placeholder 3"/>
          <p:cNvSpPr>
            <a:spLocks noGrp="1"/>
          </p:cNvSpPr>
          <p:nvPr>
            <p:ph type="dt" sz="half" idx="10"/>
          </p:nvPr>
        </p:nvSpPr>
        <p:spPr bwMode="auto"/>
        <p:txBody>
          <a:bodyPr/>
          <a:lstStyle/>
          <a:p>
            <a:pPr>
              <a:defRPr/>
            </a:pPr>
            <a:fld id="{341ECC13-5DDF-4E2B-A275-487B8E7FC7D8}" type="datetimeFigureOut">
              <a:rPr lang="ru-RU"/>
              <a:t>18.03.2025</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DF07FEA7-CDD8-41CE-967A-0B1B7F092A76}" type="slidenum">
              <a:rPr lang="ru-RU"/>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7" name="Rectangle 6"/>
          <p:cNvSpPr/>
          <p:nvPr/>
        </p:nvSpPr>
        <p:spPr bwMode="auto">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bwMode="auto">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bwMode="auto">
          <a:xfrm>
            <a:off x="1097280" y="286603"/>
            <a:ext cx="10058400" cy="1450757"/>
          </a:xfrm>
          <a:prstGeom prst="rect">
            <a:avLst/>
          </a:prstGeom>
        </p:spPr>
        <p:txBody>
          <a:bodyPr vert="horz" lIns="91440" tIns="45720" rIns="91440" bIns="45720" rtlCol="0" anchor="b">
            <a:normAutofit/>
          </a:bodyPr>
          <a:lstStyle/>
          <a:p>
            <a:pPr>
              <a:defRPr/>
            </a:pPr>
            <a:r>
              <a:rPr lang="ru-RU"/>
              <a:t>Образец заголовка</a:t>
            </a:r>
            <a:endParaRPr lang="en-US"/>
          </a:p>
        </p:txBody>
      </p:sp>
      <p:sp>
        <p:nvSpPr>
          <p:cNvPr id="3" name="Text Placeholder 2"/>
          <p:cNvSpPr>
            <a:spLocks noGrp="1"/>
          </p:cNvSpPr>
          <p:nvPr>
            <p:ph type="body" idx="1"/>
          </p:nvPr>
        </p:nvSpPr>
        <p:spPr bwMode="auto">
          <a:xfrm>
            <a:off x="1097280" y="1845734"/>
            <a:ext cx="10058400" cy="4023360"/>
          </a:xfrm>
          <a:prstGeom prst="rect">
            <a:avLst/>
          </a:prstGeom>
        </p:spPr>
        <p:txBody>
          <a:bodyPr vert="horz" lIns="0" tIns="45720" rIns="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Date Placeholder 3"/>
          <p:cNvSpPr>
            <a:spLocks noGrp="1"/>
          </p:cNvSpPr>
          <p:nvPr>
            <p:ph type="dt" sz="half" idx="2"/>
          </p:nvPr>
        </p:nvSpPr>
        <p:spPr bwMode="auto">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341ECC13-5DDF-4E2B-A275-487B8E7FC7D8}" type="datetimeFigureOut">
              <a:rPr lang="ru-RU"/>
              <a:t>18.03.2025</a:t>
            </a:fld>
            <a:endParaRPr lang="ru-RU"/>
          </a:p>
        </p:txBody>
      </p:sp>
      <p:sp>
        <p:nvSpPr>
          <p:cNvPr id="5" name="Footer Placeholder 4"/>
          <p:cNvSpPr>
            <a:spLocks noGrp="1"/>
          </p:cNvSpPr>
          <p:nvPr>
            <p:ph type="ftr" sz="quarter" idx="3"/>
          </p:nvPr>
        </p:nvSpPr>
        <p:spPr bwMode="auto">
          <a:xfrm>
            <a:off x="3686185" y="6459785"/>
            <a:ext cx="4822803" cy="365125"/>
          </a:xfrm>
          <a:prstGeom prst="rect">
            <a:avLst/>
          </a:prstGeom>
        </p:spPr>
        <p:txBody>
          <a:bodyPr vert="horz" lIns="91440" tIns="45720" rIns="91440" bIns="45720" rtlCol="0" anchor="ctr"/>
          <a:lstStyle>
            <a:lvl1pPr algn="ctr">
              <a:defRPr sz="900" cap="all">
                <a:solidFill>
                  <a:srgbClr val="FFFFFF"/>
                </a:solidFill>
              </a:defRPr>
            </a:lvl1pPr>
          </a:lstStyle>
          <a:p>
            <a:pPr>
              <a:defRPr/>
            </a:pPr>
            <a:endParaRPr lang="ru-RU"/>
          </a:p>
        </p:txBody>
      </p:sp>
      <p:sp>
        <p:nvSpPr>
          <p:cNvPr id="6" name="Slide Number Placeholder 5"/>
          <p:cNvSpPr>
            <a:spLocks noGrp="1"/>
          </p:cNvSpPr>
          <p:nvPr>
            <p:ph type="sldNum" sz="quarter" idx="4"/>
          </p:nvPr>
        </p:nvSpPr>
        <p:spPr bwMode="auto">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DF07FEA7-CDD8-41CE-967A-0B1B7F092A76}" type="slidenum">
              <a:rPr lang="ru-RU"/>
              <a:t>‹#›</a:t>
            </a:fld>
            <a:endParaRPr lang="ru-RU"/>
          </a:p>
        </p:txBody>
      </p:sp>
      <p:cxnSp>
        <p:nvCxnSpPr>
          <p:cNvPr id="10" name="Straight Connector 9"/>
          <p:cNvCxnSpPr>
            <a:cxnSpLocks/>
          </p:cNvCxnSpPr>
          <p:nvPr/>
        </p:nvCxnSpPr>
        <p:spPr bwMode="auto">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p:titleStyle>
    <p:body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18" Type="http://schemas.openxmlformats.org/officeDocument/2006/relationships/diagramData" Target="../diagrams/data5.xml"/><Relationship Id="rId3" Type="http://schemas.openxmlformats.org/officeDocument/2006/relationships/diagramData" Target="../diagrams/data2.xml"/><Relationship Id="rId21" Type="http://schemas.openxmlformats.org/officeDocument/2006/relationships/diagramColors" Target="../diagrams/colors5.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image" Target="../media/image2.png"/><Relationship Id="rId16" Type="http://schemas.openxmlformats.org/officeDocument/2006/relationships/diagramColors" Target="../diagrams/colors4.xml"/><Relationship Id="rId20" Type="http://schemas.openxmlformats.org/officeDocument/2006/relationships/diagramQuickStyle" Target="../diagrams/quickStyle5.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19" Type="http://schemas.openxmlformats.org/officeDocument/2006/relationships/diagramLayout" Target="../diagrams/layout5.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diagramData" Target="../diagrams/data9.xml"/><Relationship Id="rId18" Type="http://schemas.openxmlformats.org/officeDocument/2006/relationships/diagramData" Target="../diagrams/data10.xml"/><Relationship Id="rId3" Type="http://schemas.openxmlformats.org/officeDocument/2006/relationships/diagramData" Target="../diagrams/data7.xml"/><Relationship Id="rId21" Type="http://schemas.openxmlformats.org/officeDocument/2006/relationships/diagramColors" Target="../diagrams/colors10.xml"/><Relationship Id="rId7" Type="http://schemas.microsoft.com/office/2007/relationships/diagramDrawing" Target="../diagrams/drawing7.xml"/><Relationship Id="rId12" Type="http://schemas.microsoft.com/office/2007/relationships/diagramDrawing" Target="../diagrams/drawing8.xml"/><Relationship Id="rId17" Type="http://schemas.microsoft.com/office/2007/relationships/diagramDrawing" Target="../diagrams/drawing9.xml"/><Relationship Id="rId2" Type="http://schemas.openxmlformats.org/officeDocument/2006/relationships/image" Target="../media/image2.png"/><Relationship Id="rId16" Type="http://schemas.openxmlformats.org/officeDocument/2006/relationships/diagramColors" Target="../diagrams/colors9.xml"/><Relationship Id="rId20" Type="http://schemas.openxmlformats.org/officeDocument/2006/relationships/diagramQuickStyle" Target="../diagrams/quickStyle10.xml"/><Relationship Id="rId1" Type="http://schemas.openxmlformats.org/officeDocument/2006/relationships/slideLayout" Target="../slideLayouts/slideLayout7.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5" Type="http://schemas.openxmlformats.org/officeDocument/2006/relationships/diagramQuickStyle" Target="../diagrams/quickStyle9.xml"/><Relationship Id="rId10" Type="http://schemas.openxmlformats.org/officeDocument/2006/relationships/diagramQuickStyle" Target="../diagrams/quickStyle8.xml"/><Relationship Id="rId19" Type="http://schemas.openxmlformats.org/officeDocument/2006/relationships/diagramLayout" Target="../diagrams/layout10.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diagramLayout" Target="../diagrams/layout9.xml"/><Relationship Id="rId22" Type="http://schemas.microsoft.com/office/2007/relationships/diagramDrawing" Target="../diagrams/drawing10.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diagramData" Target="../diagrams/data14.xml"/><Relationship Id="rId18" Type="http://schemas.openxmlformats.org/officeDocument/2006/relationships/diagramData" Target="../diagrams/data15.xml"/><Relationship Id="rId3" Type="http://schemas.openxmlformats.org/officeDocument/2006/relationships/diagramData" Target="../diagrams/data12.xml"/><Relationship Id="rId21" Type="http://schemas.openxmlformats.org/officeDocument/2006/relationships/diagramColors" Target="../diagrams/colors15.xml"/><Relationship Id="rId7" Type="http://schemas.microsoft.com/office/2007/relationships/diagramDrawing" Target="../diagrams/drawing12.xml"/><Relationship Id="rId12" Type="http://schemas.microsoft.com/office/2007/relationships/diagramDrawing" Target="../diagrams/drawing13.xml"/><Relationship Id="rId17" Type="http://schemas.microsoft.com/office/2007/relationships/diagramDrawing" Target="../diagrams/drawing14.xml"/><Relationship Id="rId2" Type="http://schemas.openxmlformats.org/officeDocument/2006/relationships/image" Target="../media/image2.png"/><Relationship Id="rId16" Type="http://schemas.openxmlformats.org/officeDocument/2006/relationships/diagramColors" Target="../diagrams/colors14.xml"/><Relationship Id="rId20" Type="http://schemas.openxmlformats.org/officeDocument/2006/relationships/diagramQuickStyle" Target="../diagrams/quickStyle15.xml"/><Relationship Id="rId1" Type="http://schemas.openxmlformats.org/officeDocument/2006/relationships/slideLayout" Target="../slideLayouts/slideLayout7.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5" Type="http://schemas.openxmlformats.org/officeDocument/2006/relationships/diagramQuickStyle" Target="../diagrams/quickStyle14.xml"/><Relationship Id="rId10" Type="http://schemas.openxmlformats.org/officeDocument/2006/relationships/diagramQuickStyle" Target="../diagrams/quickStyle13.xml"/><Relationship Id="rId19" Type="http://schemas.openxmlformats.org/officeDocument/2006/relationships/diagramLayout" Target="../diagrams/layout15.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diagramLayout" Target="../diagrams/layout14.xml"/><Relationship Id="rId22" Type="http://schemas.microsoft.com/office/2007/relationships/diagramDrawing" Target="../diagrams/drawing15.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11.xml"/></Relationships>
</file>

<file path=ppt/slides/_rels/slide2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18.xml"/><Relationship Id="rId13" Type="http://schemas.openxmlformats.org/officeDocument/2006/relationships/diagramData" Target="../diagrams/data19.xml"/><Relationship Id="rId18" Type="http://schemas.openxmlformats.org/officeDocument/2006/relationships/diagramData" Target="../diagrams/data20.xml"/><Relationship Id="rId3" Type="http://schemas.openxmlformats.org/officeDocument/2006/relationships/diagramData" Target="../diagrams/data17.xml"/><Relationship Id="rId21" Type="http://schemas.openxmlformats.org/officeDocument/2006/relationships/diagramColors" Target="../diagrams/colors20.xml"/><Relationship Id="rId7" Type="http://schemas.microsoft.com/office/2007/relationships/diagramDrawing" Target="../diagrams/drawing17.xml"/><Relationship Id="rId12" Type="http://schemas.microsoft.com/office/2007/relationships/diagramDrawing" Target="../diagrams/drawing18.xml"/><Relationship Id="rId17" Type="http://schemas.microsoft.com/office/2007/relationships/diagramDrawing" Target="../diagrams/drawing19.xml"/><Relationship Id="rId2" Type="http://schemas.openxmlformats.org/officeDocument/2006/relationships/image" Target="../media/image2.png"/><Relationship Id="rId16" Type="http://schemas.openxmlformats.org/officeDocument/2006/relationships/diagramColors" Target="../diagrams/colors19.xml"/><Relationship Id="rId20" Type="http://schemas.openxmlformats.org/officeDocument/2006/relationships/diagramQuickStyle" Target="../diagrams/quickStyle20.xml"/><Relationship Id="rId1" Type="http://schemas.openxmlformats.org/officeDocument/2006/relationships/slideLayout" Target="../slideLayouts/slideLayout7.xml"/><Relationship Id="rId6" Type="http://schemas.openxmlformats.org/officeDocument/2006/relationships/diagramColors" Target="../diagrams/colors17.xml"/><Relationship Id="rId11" Type="http://schemas.openxmlformats.org/officeDocument/2006/relationships/diagramColors" Target="../diagrams/colors18.xml"/><Relationship Id="rId5" Type="http://schemas.openxmlformats.org/officeDocument/2006/relationships/diagramQuickStyle" Target="../diagrams/quickStyle17.xml"/><Relationship Id="rId15" Type="http://schemas.openxmlformats.org/officeDocument/2006/relationships/diagramQuickStyle" Target="../diagrams/quickStyle19.xml"/><Relationship Id="rId10" Type="http://schemas.openxmlformats.org/officeDocument/2006/relationships/diagramQuickStyle" Target="../diagrams/quickStyle18.xml"/><Relationship Id="rId19" Type="http://schemas.openxmlformats.org/officeDocument/2006/relationships/diagramLayout" Target="../diagrams/layout20.xml"/><Relationship Id="rId4" Type="http://schemas.openxmlformats.org/officeDocument/2006/relationships/diagramLayout" Target="../diagrams/layout17.xml"/><Relationship Id="rId9" Type="http://schemas.openxmlformats.org/officeDocument/2006/relationships/diagramLayout" Target="../diagrams/layout18.xml"/><Relationship Id="rId14" Type="http://schemas.openxmlformats.org/officeDocument/2006/relationships/diagramLayout" Target="../diagrams/layout19.xml"/><Relationship Id="rId22" Type="http://schemas.microsoft.com/office/2007/relationships/diagramDrawing" Target="../diagrams/drawing20.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23.xml"/><Relationship Id="rId13" Type="http://schemas.openxmlformats.org/officeDocument/2006/relationships/diagramData" Target="../diagrams/data24.xml"/><Relationship Id="rId18" Type="http://schemas.openxmlformats.org/officeDocument/2006/relationships/diagramData" Target="../diagrams/data25.xml"/><Relationship Id="rId3" Type="http://schemas.openxmlformats.org/officeDocument/2006/relationships/diagramData" Target="../diagrams/data22.xml"/><Relationship Id="rId21" Type="http://schemas.openxmlformats.org/officeDocument/2006/relationships/diagramColors" Target="../diagrams/colors25.xml"/><Relationship Id="rId7" Type="http://schemas.microsoft.com/office/2007/relationships/diagramDrawing" Target="../diagrams/drawing22.xml"/><Relationship Id="rId12" Type="http://schemas.microsoft.com/office/2007/relationships/diagramDrawing" Target="../diagrams/drawing23.xml"/><Relationship Id="rId17" Type="http://schemas.microsoft.com/office/2007/relationships/diagramDrawing" Target="../diagrams/drawing24.xml"/><Relationship Id="rId2" Type="http://schemas.openxmlformats.org/officeDocument/2006/relationships/image" Target="../media/image2.png"/><Relationship Id="rId16" Type="http://schemas.openxmlformats.org/officeDocument/2006/relationships/diagramColors" Target="../diagrams/colors24.xml"/><Relationship Id="rId20" Type="http://schemas.openxmlformats.org/officeDocument/2006/relationships/diagramQuickStyle" Target="../diagrams/quickStyle25.xml"/><Relationship Id="rId1" Type="http://schemas.openxmlformats.org/officeDocument/2006/relationships/slideLayout" Target="../slideLayouts/slideLayout7.xml"/><Relationship Id="rId6" Type="http://schemas.openxmlformats.org/officeDocument/2006/relationships/diagramColors" Target="../diagrams/colors22.xml"/><Relationship Id="rId11" Type="http://schemas.openxmlformats.org/officeDocument/2006/relationships/diagramColors" Target="../diagrams/colors23.xml"/><Relationship Id="rId5" Type="http://schemas.openxmlformats.org/officeDocument/2006/relationships/diagramQuickStyle" Target="../diagrams/quickStyle22.xml"/><Relationship Id="rId15" Type="http://schemas.openxmlformats.org/officeDocument/2006/relationships/diagramQuickStyle" Target="../diagrams/quickStyle24.xml"/><Relationship Id="rId10" Type="http://schemas.openxmlformats.org/officeDocument/2006/relationships/diagramQuickStyle" Target="../diagrams/quickStyle23.xml"/><Relationship Id="rId19" Type="http://schemas.openxmlformats.org/officeDocument/2006/relationships/diagramLayout" Target="../diagrams/layout25.xml"/><Relationship Id="rId4" Type="http://schemas.openxmlformats.org/officeDocument/2006/relationships/diagramLayout" Target="../diagrams/layout22.xml"/><Relationship Id="rId9" Type="http://schemas.openxmlformats.org/officeDocument/2006/relationships/diagramLayout" Target="../diagrams/layout23.xml"/><Relationship Id="rId14" Type="http://schemas.openxmlformats.org/officeDocument/2006/relationships/diagramLayout" Target="../diagrams/layout24.xml"/><Relationship Id="rId22" Type="http://schemas.microsoft.com/office/2007/relationships/diagramDrawing" Target="../diagrams/drawing25.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3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1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diagramData" Target="../diagrams/data28.xml"/><Relationship Id="rId13" Type="http://schemas.openxmlformats.org/officeDocument/2006/relationships/diagramData" Target="../diagrams/data29.xml"/><Relationship Id="rId18" Type="http://schemas.openxmlformats.org/officeDocument/2006/relationships/diagramData" Target="../diagrams/data30.xml"/><Relationship Id="rId3" Type="http://schemas.openxmlformats.org/officeDocument/2006/relationships/diagramData" Target="../diagrams/data27.xml"/><Relationship Id="rId21" Type="http://schemas.openxmlformats.org/officeDocument/2006/relationships/diagramColors" Target="../diagrams/colors30.xml"/><Relationship Id="rId7" Type="http://schemas.microsoft.com/office/2007/relationships/diagramDrawing" Target="../diagrams/drawing27.xml"/><Relationship Id="rId12" Type="http://schemas.microsoft.com/office/2007/relationships/diagramDrawing" Target="../diagrams/drawing28.xml"/><Relationship Id="rId17" Type="http://schemas.microsoft.com/office/2007/relationships/diagramDrawing" Target="../diagrams/drawing29.xml"/><Relationship Id="rId2" Type="http://schemas.openxmlformats.org/officeDocument/2006/relationships/image" Target="../media/image2.png"/><Relationship Id="rId16" Type="http://schemas.openxmlformats.org/officeDocument/2006/relationships/diagramColors" Target="../diagrams/colors29.xml"/><Relationship Id="rId20" Type="http://schemas.openxmlformats.org/officeDocument/2006/relationships/diagramQuickStyle" Target="../diagrams/quickStyle30.xml"/><Relationship Id="rId1" Type="http://schemas.openxmlformats.org/officeDocument/2006/relationships/slideLayout" Target="../slideLayouts/slideLayout7.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5" Type="http://schemas.openxmlformats.org/officeDocument/2006/relationships/diagramQuickStyle" Target="../diagrams/quickStyle29.xml"/><Relationship Id="rId10" Type="http://schemas.openxmlformats.org/officeDocument/2006/relationships/diagramQuickStyle" Target="../diagrams/quickStyle28.xml"/><Relationship Id="rId19" Type="http://schemas.openxmlformats.org/officeDocument/2006/relationships/diagramLayout" Target="../diagrams/layout30.xml"/><Relationship Id="rId4" Type="http://schemas.openxmlformats.org/officeDocument/2006/relationships/diagramLayout" Target="../diagrams/layout27.xml"/><Relationship Id="rId9" Type="http://schemas.openxmlformats.org/officeDocument/2006/relationships/diagramLayout" Target="../diagrams/layout28.xml"/><Relationship Id="rId14" Type="http://schemas.openxmlformats.org/officeDocument/2006/relationships/diagramLayout" Target="../diagrams/layout29.xml"/><Relationship Id="rId22" Type="http://schemas.microsoft.com/office/2007/relationships/diagramDrawing" Target="../diagrams/drawing30.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3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20.xml"/></Relationships>
</file>

<file path=ppt/slides/_rels/slide3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diagramData" Target="../diagrams/data33.xml"/><Relationship Id="rId13" Type="http://schemas.openxmlformats.org/officeDocument/2006/relationships/diagramData" Target="../diagrams/data34.xml"/><Relationship Id="rId18" Type="http://schemas.openxmlformats.org/officeDocument/2006/relationships/diagramData" Target="../diagrams/data35.xml"/><Relationship Id="rId3" Type="http://schemas.openxmlformats.org/officeDocument/2006/relationships/diagramData" Target="../diagrams/data32.xml"/><Relationship Id="rId21" Type="http://schemas.openxmlformats.org/officeDocument/2006/relationships/diagramColors" Target="../diagrams/colors35.xml"/><Relationship Id="rId7" Type="http://schemas.microsoft.com/office/2007/relationships/diagramDrawing" Target="../diagrams/drawing32.xml"/><Relationship Id="rId12" Type="http://schemas.microsoft.com/office/2007/relationships/diagramDrawing" Target="../diagrams/drawing33.xml"/><Relationship Id="rId17" Type="http://schemas.microsoft.com/office/2007/relationships/diagramDrawing" Target="../diagrams/drawing34.xml"/><Relationship Id="rId2" Type="http://schemas.openxmlformats.org/officeDocument/2006/relationships/image" Target="../media/image2.png"/><Relationship Id="rId16" Type="http://schemas.openxmlformats.org/officeDocument/2006/relationships/diagramColors" Target="../diagrams/colors34.xml"/><Relationship Id="rId20" Type="http://schemas.openxmlformats.org/officeDocument/2006/relationships/diagramQuickStyle" Target="../diagrams/quickStyle35.xml"/><Relationship Id="rId1" Type="http://schemas.openxmlformats.org/officeDocument/2006/relationships/slideLayout" Target="../slideLayouts/slideLayout7.xml"/><Relationship Id="rId6" Type="http://schemas.openxmlformats.org/officeDocument/2006/relationships/diagramColors" Target="../diagrams/colors32.xml"/><Relationship Id="rId11" Type="http://schemas.openxmlformats.org/officeDocument/2006/relationships/diagramColors" Target="../diagrams/colors33.xml"/><Relationship Id="rId5" Type="http://schemas.openxmlformats.org/officeDocument/2006/relationships/diagramQuickStyle" Target="../diagrams/quickStyle32.xml"/><Relationship Id="rId15" Type="http://schemas.openxmlformats.org/officeDocument/2006/relationships/diagramQuickStyle" Target="../diagrams/quickStyle34.xml"/><Relationship Id="rId10" Type="http://schemas.openxmlformats.org/officeDocument/2006/relationships/diagramQuickStyle" Target="../diagrams/quickStyle33.xml"/><Relationship Id="rId19" Type="http://schemas.openxmlformats.org/officeDocument/2006/relationships/diagramLayout" Target="../diagrams/layout35.xml"/><Relationship Id="rId4" Type="http://schemas.openxmlformats.org/officeDocument/2006/relationships/diagramLayout" Target="../diagrams/layout32.xml"/><Relationship Id="rId9" Type="http://schemas.openxmlformats.org/officeDocument/2006/relationships/diagramLayout" Target="../diagrams/layout33.xml"/><Relationship Id="rId14" Type="http://schemas.openxmlformats.org/officeDocument/2006/relationships/diagramLayout" Target="../diagrams/layout34.xml"/><Relationship Id="rId22" Type="http://schemas.microsoft.com/office/2007/relationships/diagramDrawing" Target="../diagrams/drawing35.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4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23.xml"/></Relationships>
</file>

<file path=ppt/slides/_rels/slide4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diagramData" Target="../diagrams/data38.xml"/><Relationship Id="rId13" Type="http://schemas.openxmlformats.org/officeDocument/2006/relationships/diagramData" Target="../diagrams/data39.xml"/><Relationship Id="rId18" Type="http://schemas.openxmlformats.org/officeDocument/2006/relationships/diagramData" Target="../diagrams/data40.xml"/><Relationship Id="rId3" Type="http://schemas.openxmlformats.org/officeDocument/2006/relationships/diagramData" Target="../diagrams/data37.xml"/><Relationship Id="rId21" Type="http://schemas.openxmlformats.org/officeDocument/2006/relationships/diagramColors" Target="../diagrams/colors40.xml"/><Relationship Id="rId7" Type="http://schemas.microsoft.com/office/2007/relationships/diagramDrawing" Target="../diagrams/drawing37.xml"/><Relationship Id="rId12" Type="http://schemas.microsoft.com/office/2007/relationships/diagramDrawing" Target="../diagrams/drawing38.xml"/><Relationship Id="rId17" Type="http://schemas.microsoft.com/office/2007/relationships/diagramDrawing" Target="../diagrams/drawing39.xml"/><Relationship Id="rId2" Type="http://schemas.openxmlformats.org/officeDocument/2006/relationships/image" Target="../media/image2.png"/><Relationship Id="rId16" Type="http://schemas.openxmlformats.org/officeDocument/2006/relationships/diagramColors" Target="../diagrams/colors39.xml"/><Relationship Id="rId20" Type="http://schemas.openxmlformats.org/officeDocument/2006/relationships/diagramQuickStyle" Target="../diagrams/quickStyle40.xml"/><Relationship Id="rId1" Type="http://schemas.openxmlformats.org/officeDocument/2006/relationships/slideLayout" Target="../slideLayouts/slideLayout7.xml"/><Relationship Id="rId6" Type="http://schemas.openxmlformats.org/officeDocument/2006/relationships/diagramColors" Target="../diagrams/colors37.xml"/><Relationship Id="rId11" Type="http://schemas.openxmlformats.org/officeDocument/2006/relationships/diagramColors" Target="../diagrams/colors38.xml"/><Relationship Id="rId5" Type="http://schemas.openxmlformats.org/officeDocument/2006/relationships/diagramQuickStyle" Target="../diagrams/quickStyle37.xml"/><Relationship Id="rId15" Type="http://schemas.openxmlformats.org/officeDocument/2006/relationships/diagramQuickStyle" Target="../diagrams/quickStyle39.xml"/><Relationship Id="rId10" Type="http://schemas.openxmlformats.org/officeDocument/2006/relationships/diagramQuickStyle" Target="../diagrams/quickStyle38.xml"/><Relationship Id="rId19" Type="http://schemas.openxmlformats.org/officeDocument/2006/relationships/diagramLayout" Target="../diagrams/layout40.xml"/><Relationship Id="rId4" Type="http://schemas.openxmlformats.org/officeDocument/2006/relationships/diagramLayout" Target="../diagrams/layout37.xml"/><Relationship Id="rId9" Type="http://schemas.openxmlformats.org/officeDocument/2006/relationships/diagramLayout" Target="../diagrams/layout38.xml"/><Relationship Id="rId14" Type="http://schemas.openxmlformats.org/officeDocument/2006/relationships/diagramLayout" Target="../diagrams/layout39.xml"/><Relationship Id="rId22" Type="http://schemas.microsoft.com/office/2007/relationships/diagramDrawing" Target="../diagrams/drawing40.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48.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26.xml"/></Relationships>
</file>

<file path=ppt/slides/_rels/slide49.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diagramData" Target="../diagrams/data43.xml"/><Relationship Id="rId13" Type="http://schemas.openxmlformats.org/officeDocument/2006/relationships/diagramData" Target="../diagrams/data44.xml"/><Relationship Id="rId18" Type="http://schemas.openxmlformats.org/officeDocument/2006/relationships/diagramData" Target="../diagrams/data45.xml"/><Relationship Id="rId3" Type="http://schemas.openxmlformats.org/officeDocument/2006/relationships/diagramData" Target="../diagrams/data42.xml"/><Relationship Id="rId21" Type="http://schemas.openxmlformats.org/officeDocument/2006/relationships/diagramColors" Target="../diagrams/colors45.xml"/><Relationship Id="rId7" Type="http://schemas.microsoft.com/office/2007/relationships/diagramDrawing" Target="../diagrams/drawing42.xml"/><Relationship Id="rId12" Type="http://schemas.microsoft.com/office/2007/relationships/diagramDrawing" Target="../diagrams/drawing43.xml"/><Relationship Id="rId17" Type="http://schemas.microsoft.com/office/2007/relationships/diagramDrawing" Target="../diagrams/drawing44.xml"/><Relationship Id="rId2" Type="http://schemas.openxmlformats.org/officeDocument/2006/relationships/image" Target="../media/image2.png"/><Relationship Id="rId16" Type="http://schemas.openxmlformats.org/officeDocument/2006/relationships/diagramColors" Target="../diagrams/colors44.xml"/><Relationship Id="rId20" Type="http://schemas.openxmlformats.org/officeDocument/2006/relationships/diagramQuickStyle" Target="../diagrams/quickStyle45.xml"/><Relationship Id="rId1" Type="http://schemas.openxmlformats.org/officeDocument/2006/relationships/slideLayout" Target="../slideLayouts/slideLayout7.xml"/><Relationship Id="rId6" Type="http://schemas.openxmlformats.org/officeDocument/2006/relationships/diagramColors" Target="../diagrams/colors42.xml"/><Relationship Id="rId11" Type="http://schemas.openxmlformats.org/officeDocument/2006/relationships/diagramColors" Target="../diagrams/colors43.xml"/><Relationship Id="rId5" Type="http://schemas.openxmlformats.org/officeDocument/2006/relationships/diagramQuickStyle" Target="../diagrams/quickStyle42.xml"/><Relationship Id="rId15" Type="http://schemas.openxmlformats.org/officeDocument/2006/relationships/diagramQuickStyle" Target="../diagrams/quickStyle44.xml"/><Relationship Id="rId10" Type="http://schemas.openxmlformats.org/officeDocument/2006/relationships/diagramQuickStyle" Target="../diagrams/quickStyle43.xml"/><Relationship Id="rId19" Type="http://schemas.openxmlformats.org/officeDocument/2006/relationships/diagramLayout" Target="../diagrams/layout45.xml"/><Relationship Id="rId4" Type="http://schemas.openxmlformats.org/officeDocument/2006/relationships/diagramLayout" Target="../diagrams/layout42.xml"/><Relationship Id="rId9" Type="http://schemas.openxmlformats.org/officeDocument/2006/relationships/diagramLayout" Target="../diagrams/layout43.xml"/><Relationship Id="rId14" Type="http://schemas.openxmlformats.org/officeDocument/2006/relationships/diagramLayout" Target="../diagrams/layout44.xml"/><Relationship Id="rId22" Type="http://schemas.microsoft.com/office/2007/relationships/diagramDrawing" Target="../diagrams/drawing45.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s>
</file>

<file path=ppt/slides/_rels/slide53.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hart" Target="../charts/chart29.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diagramData" Target="../diagrams/data48.xml"/><Relationship Id="rId13" Type="http://schemas.openxmlformats.org/officeDocument/2006/relationships/diagramData" Target="../diagrams/data49.xml"/><Relationship Id="rId18" Type="http://schemas.openxmlformats.org/officeDocument/2006/relationships/diagramData" Target="../diagrams/data50.xml"/><Relationship Id="rId3" Type="http://schemas.openxmlformats.org/officeDocument/2006/relationships/diagramData" Target="../diagrams/data47.xml"/><Relationship Id="rId21" Type="http://schemas.openxmlformats.org/officeDocument/2006/relationships/diagramColors" Target="../diagrams/colors50.xml"/><Relationship Id="rId7" Type="http://schemas.microsoft.com/office/2007/relationships/diagramDrawing" Target="../diagrams/drawing47.xml"/><Relationship Id="rId12" Type="http://schemas.microsoft.com/office/2007/relationships/diagramDrawing" Target="../diagrams/drawing48.xml"/><Relationship Id="rId17" Type="http://schemas.microsoft.com/office/2007/relationships/diagramDrawing" Target="../diagrams/drawing49.xml"/><Relationship Id="rId2" Type="http://schemas.openxmlformats.org/officeDocument/2006/relationships/image" Target="../media/image2.png"/><Relationship Id="rId16" Type="http://schemas.openxmlformats.org/officeDocument/2006/relationships/diagramColors" Target="../diagrams/colors49.xml"/><Relationship Id="rId20" Type="http://schemas.openxmlformats.org/officeDocument/2006/relationships/diagramQuickStyle" Target="../diagrams/quickStyle50.xml"/><Relationship Id="rId1" Type="http://schemas.openxmlformats.org/officeDocument/2006/relationships/slideLayout" Target="../slideLayouts/slideLayout7.xml"/><Relationship Id="rId6" Type="http://schemas.openxmlformats.org/officeDocument/2006/relationships/diagramColors" Target="../diagrams/colors47.xml"/><Relationship Id="rId11" Type="http://schemas.openxmlformats.org/officeDocument/2006/relationships/diagramColors" Target="../diagrams/colors48.xml"/><Relationship Id="rId5" Type="http://schemas.openxmlformats.org/officeDocument/2006/relationships/diagramQuickStyle" Target="../diagrams/quickStyle47.xml"/><Relationship Id="rId15" Type="http://schemas.openxmlformats.org/officeDocument/2006/relationships/diagramQuickStyle" Target="../diagrams/quickStyle49.xml"/><Relationship Id="rId10" Type="http://schemas.openxmlformats.org/officeDocument/2006/relationships/diagramQuickStyle" Target="../diagrams/quickStyle48.xml"/><Relationship Id="rId19" Type="http://schemas.openxmlformats.org/officeDocument/2006/relationships/diagramLayout" Target="../diagrams/layout50.xml"/><Relationship Id="rId4" Type="http://schemas.openxmlformats.org/officeDocument/2006/relationships/diagramLayout" Target="../diagrams/layout47.xml"/><Relationship Id="rId9" Type="http://schemas.openxmlformats.org/officeDocument/2006/relationships/diagramLayout" Target="../diagrams/layout48.xml"/><Relationship Id="rId14" Type="http://schemas.openxmlformats.org/officeDocument/2006/relationships/diagramLayout" Target="../diagrams/layout49.xml"/><Relationship Id="rId22" Type="http://schemas.microsoft.com/office/2007/relationships/diagramDrawing" Target="../diagrams/drawing50.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Title 3"/>
          <p:cNvSpPr txBox="1"/>
          <p:nvPr/>
        </p:nvSpPr>
        <p:spPr bwMode="auto">
          <a:xfrm>
            <a:off x="1901525" y="589085"/>
            <a:ext cx="8877844" cy="4114800"/>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algn="ctr">
              <a:defRPr/>
            </a:pPr>
            <a:r>
              <a:rPr lang="ru-RU" sz="4400" b="1" dirty="0">
                <a:solidFill>
                  <a:srgbClr val="FF0000"/>
                </a:solidFill>
              </a:rPr>
              <a:t/>
            </a:r>
            <a:br>
              <a:rPr lang="ru-RU" sz="4400" b="1" dirty="0">
                <a:solidFill>
                  <a:srgbClr val="FF0000"/>
                </a:solidFill>
              </a:rPr>
            </a:br>
            <a:endParaRPr lang="ru-RU" sz="4400" b="1" dirty="0">
              <a:solidFill>
                <a:srgbClr val="FF0000"/>
              </a:solidFill>
            </a:endParaRPr>
          </a:p>
          <a:p>
            <a:pPr algn="ctr">
              <a:defRPr/>
            </a:pPr>
            <a:r>
              <a:rPr lang="ru-RU" sz="2800" b="1" dirty="0">
                <a:solidFill>
                  <a:schemeClr val="tx1"/>
                </a:solidFill>
                <a:latin typeface="Times New Roman"/>
                <a:cs typeface="Times New Roman"/>
              </a:rPr>
              <a:t>Итоги Всероссийских проверочных работ </a:t>
            </a:r>
          </a:p>
          <a:p>
            <a:pPr algn="ctr">
              <a:defRPr/>
            </a:pPr>
            <a:r>
              <a:rPr lang="ru-RU" sz="2800" b="1" dirty="0">
                <a:solidFill>
                  <a:schemeClr val="tx1"/>
                </a:solidFill>
                <a:latin typeface="Times New Roman"/>
                <a:cs typeface="Times New Roman"/>
              </a:rPr>
              <a:t>обучающихся по образовательным программам среднего профессионального образования, </a:t>
            </a:r>
            <a:endParaRPr dirty="0"/>
          </a:p>
          <a:p>
            <a:pPr algn="ctr">
              <a:defRPr/>
            </a:pPr>
            <a:r>
              <a:rPr lang="ru-RU" sz="2800" b="1" dirty="0">
                <a:solidFill>
                  <a:schemeClr val="tx1"/>
                </a:solidFill>
                <a:latin typeface="Times New Roman"/>
                <a:cs typeface="Times New Roman"/>
              </a:rPr>
              <a:t>завершивших в предыдущем учебном году освоение общеобразовательных предметов на базе основного общего образования по очной форме </a:t>
            </a:r>
            <a:r>
              <a:rPr lang="ru-RU" sz="2800" b="1" dirty="0" smtClean="0">
                <a:solidFill>
                  <a:schemeClr val="tx1"/>
                </a:solidFill>
                <a:latin typeface="Times New Roman"/>
                <a:cs typeface="Times New Roman"/>
              </a:rPr>
              <a:t>обучения, проведенных в 2024 году</a:t>
            </a:r>
            <a:r>
              <a:rPr lang="ru-RU" sz="2800" b="1" dirty="0">
                <a:solidFill>
                  <a:schemeClr val="tx1"/>
                </a:solidFill>
                <a:latin typeface="Times New Roman"/>
                <a:cs typeface="Times New Roman"/>
              </a:rPr>
              <a:t/>
            </a:r>
            <a:br>
              <a:rPr lang="ru-RU" sz="2800" b="1" dirty="0">
                <a:solidFill>
                  <a:schemeClr val="tx1"/>
                </a:solidFill>
                <a:latin typeface="Times New Roman"/>
                <a:cs typeface="Times New Roman"/>
              </a:rPr>
            </a:br>
            <a:endParaRPr lang="ru-RU" sz="2800" b="1" dirty="0">
              <a:solidFill>
                <a:schemeClr val="tx1"/>
              </a:solidFill>
              <a:latin typeface="Times New Roman"/>
              <a:cs typeface="Times New Roman"/>
            </a:endParaRPr>
          </a:p>
          <a:p>
            <a:pPr algn="ctr">
              <a:defRPr/>
            </a:pPr>
            <a:r>
              <a:rPr lang="ru-RU" sz="2800" b="1" dirty="0">
                <a:solidFill>
                  <a:schemeClr val="tx1"/>
                </a:solidFill>
                <a:latin typeface="Times New Roman"/>
                <a:cs typeface="Times New Roman"/>
              </a:rPr>
              <a:t/>
            </a:r>
            <a:br>
              <a:rPr lang="ru-RU" sz="2800" b="1" dirty="0">
                <a:solidFill>
                  <a:schemeClr val="tx1"/>
                </a:solidFill>
                <a:latin typeface="Times New Roman"/>
                <a:cs typeface="Times New Roman"/>
              </a:rPr>
            </a:br>
            <a:endParaRPr lang="ru-RU" sz="2400" b="1" dirty="0">
              <a:solidFill>
                <a:schemeClr val="tx1"/>
              </a:solidFill>
              <a:latin typeface="Times New Roman"/>
              <a:cs typeface="Times New Roman"/>
            </a:endParaRPr>
          </a:p>
          <a:p>
            <a:pPr algn="ctr">
              <a:defRPr/>
            </a:pPr>
            <a:endParaRPr lang="ru-RU" sz="2400" b="1" dirty="0">
              <a:solidFill>
                <a:schemeClr val="tx1"/>
              </a:solidFill>
              <a:latin typeface="Times New Roman"/>
              <a:cs typeface="Times New Roman"/>
            </a:endParaRPr>
          </a:p>
          <a:p>
            <a:pPr algn="ctr">
              <a:defRPr/>
            </a:pPr>
            <a:endParaRPr lang="ru-RU" sz="2400" b="1" dirty="0">
              <a:solidFill>
                <a:schemeClr val="tx1"/>
              </a:solidFill>
              <a:latin typeface="Times New Roman"/>
              <a:cs typeface="Times New Roman"/>
            </a:endParaRPr>
          </a:p>
          <a:p>
            <a:pPr algn="ctr">
              <a:defRPr/>
            </a:pPr>
            <a:r>
              <a:rPr lang="ru-RU" sz="2400" b="1" dirty="0" smtClean="0">
                <a:solidFill>
                  <a:schemeClr val="tx1"/>
                </a:solidFill>
                <a:latin typeface="Times New Roman"/>
                <a:cs typeface="Times New Roman"/>
              </a:rPr>
              <a:t>2025 </a:t>
            </a:r>
            <a:r>
              <a:rPr lang="ru-RU" sz="2400" b="1" dirty="0">
                <a:solidFill>
                  <a:schemeClr val="tx1"/>
                </a:solidFill>
                <a:latin typeface="Times New Roman"/>
                <a:cs typeface="Times New Roman"/>
              </a:rPr>
              <a:t>г.</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algn="ctr">
              <a:defRPr/>
            </a:pPr>
            <a:r>
              <a:rPr lang="ru-RU" sz="4000" b="1">
                <a:solidFill>
                  <a:schemeClr val="tx1"/>
                </a:solidFill>
                <a:latin typeface="Times New Roman"/>
                <a:cs typeface="Times New Roman"/>
              </a:rPr>
              <a:t>Основные результаты по РУССКОМУ ЯЗЫКУ</a:t>
            </a:r>
            <a:endParaRPr lang="ru-RU" sz="4000">
              <a:solidFill>
                <a:schemeClr val="tx1"/>
              </a:solidFill>
              <a:latin typeface="Times New Roman"/>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algn="ctr">
              <a:defRPr/>
            </a:pPr>
            <a:r>
              <a:rPr lang="ru-RU" sz="2400" b="1">
                <a:solidFill>
                  <a:schemeClr val="tx1"/>
                </a:solidFill>
                <a:latin typeface="Times New Roman"/>
                <a:cs typeface="Times New Roman"/>
              </a:rPr>
              <a:t>Участники ВПР СПО по русскому языку</a:t>
            </a:r>
            <a:endParaRPr/>
          </a:p>
          <a:p>
            <a:pPr>
              <a:defRPr/>
            </a:pPr>
            <a:endParaRPr lang="ru-RU" sz="2400" b="1">
              <a:solidFill>
                <a:schemeClr val="tx1"/>
              </a:solidFill>
              <a:latin typeface="Times New Roman"/>
              <a:cs typeface="Times New Roman"/>
            </a:endParaRPr>
          </a:p>
        </p:txBody>
      </p:sp>
      <p:graphicFrame>
        <p:nvGraphicFramePr>
          <p:cNvPr id="4" name="Схема 3"/>
          <p:cNvGraphicFramePr>
            <a:graphicFrameLocks/>
          </p:cNvGraphicFramePr>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Скругленный прямоугольник 5"/>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русский язык</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4992" y="1593929"/>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023194"/>
            <a:ext cx="5449007" cy="945239"/>
          </a:xfrm>
          <a:prstGeom prst="rect">
            <a:avLst/>
          </a:prstGeom>
          <a:noFill/>
        </p:spPr>
        <p:txBody>
          <a:bodyPr wrap="square" rtlCol="0">
            <a:spAutoFit/>
          </a:bodyPr>
          <a:lstStyle/>
          <a:p>
            <a:pPr lvl="0" algn="just">
              <a:defRPr/>
            </a:pPr>
            <a:r>
              <a:rPr lang="ru-RU" sz="1600" b="0" i="0" u="none" strike="noStrike" cap="none" spc="0">
                <a:ln>
                  <a:noFill/>
                </a:ln>
                <a:solidFill>
                  <a:srgbClr val="000000"/>
                </a:solidFill>
                <a:latin typeface="Times New Roman"/>
                <a:ea typeface="+mn-ea"/>
                <a:cs typeface="Times New Roman"/>
              </a:rPr>
              <a:t> </a:t>
            </a:r>
            <a:r>
              <a:rPr lang="ru-RU" sz="1400">
                <a:latin typeface="Times New Roman"/>
                <a:cs typeface="Times New Roman"/>
              </a:rPr>
              <a:t>23 студента, освоивших ООП, (92,0% от принявших участие в ВПР СПО по русскому языку) выполнили менее 50% заданий проверочной работы, продемонстрировав уровень освоения образовательной программы ниже базового.</a:t>
            </a:r>
            <a:endParaRPr lang="ru-RU" sz="1400" b="0" i="0" u="none" strike="noStrike" cap="none" spc="0">
              <a:ln>
                <a:noFill/>
              </a:ln>
              <a:solidFill>
                <a:srgbClr val="000000"/>
              </a:solidFill>
              <a:latin typeface="Times New Roman"/>
              <a:ea typeface="+mn-ea"/>
              <a:cs typeface="Times New Roman"/>
            </a:endParaRPr>
          </a:p>
        </p:txBody>
      </p:sp>
      <p:sp>
        <p:nvSpPr>
          <p:cNvPr id="12" name="TextBox 11"/>
          <p:cNvSpPr txBox="1"/>
          <p:nvPr/>
        </p:nvSpPr>
        <p:spPr bwMode="auto">
          <a:xfrm>
            <a:off x="6158609" y="2375652"/>
            <a:ext cx="5730827" cy="1169551"/>
          </a:xfrm>
          <a:prstGeom prst="rect">
            <a:avLst/>
          </a:prstGeom>
          <a:noFill/>
        </p:spPr>
        <p:txBody>
          <a:bodyPr wrap="square" rtlCol="0">
            <a:spAutoFit/>
          </a:bodyPr>
          <a:lstStyle/>
          <a:p>
            <a:pPr algn="just">
              <a:defRPr/>
            </a:pPr>
            <a:r>
              <a:rPr lang="ru-RU" sz="1400" dirty="0">
                <a:solidFill>
                  <a:srgbClr val="000000"/>
                </a:solidFill>
                <a:latin typeface="Times New Roman"/>
                <a:cs typeface="Times New Roman"/>
              </a:rPr>
              <a:t>  </a:t>
            </a:r>
            <a:r>
              <a:rPr lang="ru-RU" sz="1400" dirty="0">
                <a:latin typeface="Times New Roman"/>
                <a:cs typeface="Times New Roman"/>
              </a:rPr>
              <a:t>В целом по совокупности распределения первичных баллов </a:t>
            </a:r>
            <a:r>
              <a:rPr lang="ru-RU" sz="1400" dirty="0" smtClean="0">
                <a:latin typeface="Times New Roman"/>
                <a:cs typeface="Times New Roman"/>
              </a:rPr>
              <a:t>студентов</a:t>
            </a:r>
            <a:r>
              <a:rPr lang="ru-RU" sz="1400" dirty="0">
                <a:latin typeface="Times New Roman"/>
                <a:cs typeface="Times New Roman"/>
              </a:rPr>
              <a:t>, освоивших ООП, получивших за выполнение работы 0 баллов, не выполнивших ни одного задания (или выполнивших неверно) среди участников ВПР по русскому языку нет. Среди освоивших ООП, выполнивших работу в полном объеме на 26 баллов нет.</a:t>
            </a:r>
            <a:endParaRPr dirty="0"/>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русский язык</a:t>
            </a:r>
            <a:endParaRPr/>
          </a:p>
        </p:txBody>
      </p:sp>
      <p:graphicFrame>
        <p:nvGraphicFramePr>
          <p:cNvPr id="9" name="Диаграмма 8"/>
          <p:cNvGraphicFramePr>
            <a:graphicFrameLocks/>
          </p:cNvGraphicFramePr>
          <p:nvPr/>
        </p:nvGraphicFramePr>
        <p:xfrm>
          <a:off x="274993" y="2375652"/>
          <a:ext cx="5440008" cy="25765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Диаграмма 13"/>
          <p:cNvGraphicFramePr>
            <a:graphicFrameLocks/>
          </p:cNvGraphicFramePr>
          <p:nvPr/>
        </p:nvGraphicFramePr>
        <p:xfrm>
          <a:off x="6189382" y="3467477"/>
          <a:ext cx="5700055" cy="266861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378019" y="5170274"/>
            <a:ext cx="5439600" cy="738664"/>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  Средняя результативность выполнения заданий освоившими ООП находится на низком уровне и составляет 26,6%. На максимальном уровне (100%) не выполнено ни одно задание проверочной работы.</a:t>
            </a:r>
            <a:endParaRPr lang="ru-RU" sz="1400" b="0" i="0" u="none" strike="noStrike" cap="none" spc="0">
              <a:ln>
                <a:noFill/>
              </a:ln>
              <a:solidFill>
                <a:srgbClr val="000000"/>
              </a:solidFill>
              <a:latin typeface="Times New Roman"/>
              <a:ea typeface="+mn-ea"/>
              <a:cs typeface="Times New Roman"/>
            </a:endParaRPr>
          </a:p>
        </p:txBody>
      </p:sp>
      <p:sp>
        <p:nvSpPr>
          <p:cNvPr id="7" name="Заголовок 1"/>
          <p:cNvSpPr txBox="1"/>
          <p:nvPr/>
        </p:nvSpPr>
        <p:spPr bwMode="auto">
          <a:xfrm>
            <a:off x="1866358" y="335324"/>
            <a:ext cx="7818817"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70405" y="1319115"/>
            <a:ext cx="5854829"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12" name="Объект 7"/>
          <p:cNvSpPr txBox="1"/>
          <p:nvPr/>
        </p:nvSpPr>
        <p:spPr bwMode="auto">
          <a:xfrm>
            <a:off x="6142930" y="1370484"/>
            <a:ext cx="5478071" cy="4674279"/>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 Соблюдать основные произносительные и акцентологические нормы современного русского литературного языка.</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Задания </a:t>
            </a:r>
            <a:r>
              <a:rPr lang="ru-RU" sz="1000" dirty="0" smtClean="0">
                <a:solidFill>
                  <a:srgbClr val="C00000"/>
                </a:solidFill>
                <a:latin typeface="Times New Roman"/>
                <a:cs typeface="Times New Roman"/>
              </a:rPr>
              <a:t>2, 3</a:t>
            </a:r>
            <a:r>
              <a:rPr lang="ru-RU" sz="1000" dirty="0">
                <a:solidFill>
                  <a:srgbClr val="C00000"/>
                </a:solidFill>
                <a:latin typeface="Times New Roman"/>
                <a:cs typeface="Times New Roman"/>
              </a:rPr>
              <a:t>. Соблюдать лексические нормы современного русского литературного языка.</a:t>
            </a:r>
            <a:endParaRPr dirty="0"/>
          </a:p>
          <a:p>
            <a:pPr marL="0" lvl="0" indent="0" algn="just">
              <a:lnSpc>
                <a:spcPct val="100000"/>
              </a:lnSpc>
              <a:spcBef>
                <a:spcPts val="0"/>
              </a:spcBef>
              <a:spcAft>
                <a:spcPts val="0"/>
              </a:spcAft>
              <a:buClr>
                <a:srgbClr val="E48312"/>
              </a:buClr>
              <a:buSzTx/>
              <a:buNone/>
              <a:defRPr/>
            </a:pPr>
            <a:r>
              <a:rPr lang="ru-RU" sz="1000" dirty="0">
                <a:solidFill>
                  <a:srgbClr val="00B050"/>
                </a:solidFill>
                <a:latin typeface="Times New Roman"/>
                <a:cs typeface="Times New Roman"/>
              </a:rPr>
              <a:t>Задание 4. Соблюдать морфологические нормы.</a:t>
            </a:r>
            <a:endParaRPr dirty="0">
              <a:solidFill>
                <a:srgbClr val="00B050"/>
              </a:solidFill>
            </a:endParaRP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5. Соблюдать синтаксические нормы.</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6.  Соблюдать правила орфографии (правописание гласных и согласных в корне).</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7. Соблюдать правила орфографии (употребление разделительных ъ и ь, правописание приставок).</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8. Соблюдать правила орфографии (правописание суффиксов).</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9. Соблюдать правила орфографии (правописание личных окончаний глаголов, суффиксов причастий, деепричастий).</a:t>
            </a:r>
            <a:endParaRPr dirty="0"/>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10. Соблюдать правила орфографии (правописание не и ни).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11. Соблюдать правила орфографии (слитное, дефисное и раздельное написание слов разных частей речи).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12. Соблюдать правила орфографии (правописание -н- и -</a:t>
            </a:r>
            <a:r>
              <a:rPr lang="ru-RU" sz="1000" dirty="0" err="1">
                <a:solidFill>
                  <a:srgbClr val="C00000"/>
                </a:solidFill>
                <a:latin typeface="Times New Roman"/>
                <a:cs typeface="Times New Roman"/>
              </a:rPr>
              <a:t>нн</a:t>
            </a:r>
            <a:r>
              <a:rPr lang="ru-RU" sz="1000" dirty="0">
                <a:solidFill>
                  <a:srgbClr val="C00000"/>
                </a:solidFill>
                <a:latin typeface="Times New Roman"/>
                <a:cs typeface="Times New Roman"/>
              </a:rPr>
              <a:t>- в словах различных частей речи).</a:t>
            </a:r>
          </a:p>
          <a:p>
            <a:pPr marL="0" lvl="0" indent="0" algn="just">
              <a:lnSpc>
                <a:spcPct val="100000"/>
              </a:lnSpc>
              <a:spcBef>
                <a:spcPts val="0"/>
              </a:spcBef>
              <a:spcAft>
                <a:spcPts val="0"/>
              </a:spcAft>
              <a:buClr>
                <a:srgbClr val="E48312"/>
              </a:buClr>
              <a:buSzTx/>
              <a:buNone/>
              <a:defRPr/>
            </a:pPr>
            <a:r>
              <a:rPr lang="ru-RU" sz="1000" dirty="0">
                <a:solidFill>
                  <a:srgbClr val="00B050"/>
                </a:solidFill>
                <a:latin typeface="Times New Roman"/>
                <a:cs typeface="Times New Roman"/>
              </a:rPr>
              <a:t>Задание 13. Соблюдать правила пунктуации (знаки препинания в предложениях с однородными членами, в сложном предложении).</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14. Соблюдать правила пунктуации (знаки препинания при обособлении).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15. Соблюдать правила пунктуации (знаки препинания в предложениях с вводными конструкциями, обращениями, междометиями).</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16. Соблюдать правила пунктуации (знаки препинания в сложном предложении).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17. Соблюдать правила пунктуации (знаки препинания в сложном предложении с разными видами связи).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18. Выполнять пунктуационный анализ предложения.</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19. Понимать, анализировать и комментировать основную и дополнительную, явную и скрытую (подтекстовую) информацию текстов, воспринимаемых зрительно.</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20. Применять знания о тексте.</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21. Выполнять лексический анализ слова.</a:t>
            </a:r>
          </a:p>
        </p:txBody>
      </p:sp>
      <p:sp>
        <p:nvSpPr>
          <p:cNvPr id="11" name="Скругленный прямоугольник 10"/>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русский язык</a:t>
            </a:r>
            <a:endParaRPr/>
          </a:p>
        </p:txBody>
      </p:sp>
      <p:graphicFrame>
        <p:nvGraphicFramePr>
          <p:cNvPr id="8" name="Диаграмма 7"/>
          <p:cNvGraphicFramePr>
            <a:graphicFrameLocks/>
          </p:cNvGraphicFramePr>
          <p:nvPr>
            <p:extLst>
              <p:ext uri="{D42A27DB-BD31-4B8C-83A1-F6EECF244321}">
                <p14:modId xmlns:p14="http://schemas.microsoft.com/office/powerpoint/2010/main" val="1956471252"/>
              </p:ext>
            </p:extLst>
          </p:nvPr>
        </p:nvGraphicFramePr>
        <p:xfrm>
          <a:off x="443620" y="2414187"/>
          <a:ext cx="5269117" cy="275608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72849" y="404666"/>
            <a:ext cx="7433066" cy="840660"/>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algn="ctr">
              <a:defRPr/>
            </a:pPr>
            <a:r>
              <a:rPr lang="ru-RU" sz="2800" b="1" dirty="0">
                <a:solidFill>
                  <a:schemeClr val="tx1"/>
                </a:solidFill>
                <a:latin typeface="Times New Roman"/>
                <a:cs typeface="Times New Roman"/>
              </a:rPr>
              <a:t>Основные </a:t>
            </a:r>
            <a:r>
              <a:rPr lang="ru-RU" sz="2800" b="1" dirty="0" smtClean="0">
                <a:solidFill>
                  <a:schemeClr val="tx1"/>
                </a:solidFill>
                <a:latin typeface="Times New Roman"/>
                <a:cs typeface="Times New Roman"/>
              </a:rPr>
              <a:t>выводы </a:t>
            </a:r>
          </a:p>
          <a:p>
            <a:pPr algn="ctr">
              <a:defRPr/>
            </a:pPr>
            <a:r>
              <a:rPr lang="ru-RU" sz="2400" b="1" dirty="0" smtClean="0">
                <a:solidFill>
                  <a:schemeClr val="tx1"/>
                </a:solidFill>
                <a:latin typeface="Times New Roman"/>
                <a:cs typeface="Times New Roman"/>
              </a:rPr>
              <a:t>в сравнении с результатами 2023 года</a:t>
            </a:r>
            <a:endParaRPr lang="ru-RU" sz="2400" b="1" dirty="0">
              <a:solidFill>
                <a:schemeClr val="tx1"/>
              </a:solidFill>
              <a:latin typeface="Times New Roman"/>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2699278614"/>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2452427243"/>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3962575120"/>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1571974935"/>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русский язык</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4000" b="1" i="0" u="none" strike="noStrike" cap="none" spc="-50">
                <a:ln>
                  <a:noFill/>
                </a:ln>
                <a:solidFill>
                  <a:srgbClr val="000000"/>
                </a:solidFill>
                <a:latin typeface="Times New Roman"/>
                <a:ea typeface="+mj-ea"/>
                <a:cs typeface="Times New Roman"/>
              </a:rPr>
              <a:t>Основные результаты по </a:t>
            </a:r>
            <a:r>
              <a:rPr lang="ru-RU" sz="4000" b="1" i="0" u="none" strike="noStrike" cap="none" spc="-50">
                <a:ln>
                  <a:noFill/>
                </a:ln>
                <a:solidFill>
                  <a:schemeClr val="tx1"/>
                </a:solidFill>
                <a:latin typeface="Times New Roman"/>
                <a:ea typeface="+mj-ea"/>
                <a:cs typeface="Times New Roman"/>
              </a:rPr>
              <a:t>МАТЕМАТИКЕ</a:t>
            </a:r>
            <a:endParaRPr lang="ru-RU" sz="4000" b="0" i="0" u="none" strike="noStrike" cap="none" spc="-50">
              <a:ln>
                <a:noFill/>
              </a:ln>
              <a:solidFill>
                <a:schemeClr val="tx1"/>
              </a:solidFill>
              <a:latin typeface="Times New Roman"/>
              <a:ea typeface="+mj-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математике</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Скругленный прямоугольник 5"/>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математика</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4992" y="1593929"/>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151210"/>
            <a:ext cx="5447207" cy="945239"/>
          </a:xfrm>
          <a:prstGeom prst="rect">
            <a:avLst/>
          </a:prstGeom>
          <a:noFill/>
        </p:spPr>
        <p:txBody>
          <a:bodyPr wrap="square" rtlCol="0">
            <a:spAutoFit/>
          </a:bodyPr>
          <a:lstStyle/>
          <a:p>
            <a:pPr algn="just">
              <a:defRPr/>
            </a:pPr>
            <a:r>
              <a:rPr lang="ru-RU" sz="1400">
                <a:solidFill>
                  <a:srgbClr val="000000"/>
                </a:solidFill>
                <a:latin typeface="Times New Roman"/>
                <a:cs typeface="Times New Roman"/>
              </a:rPr>
              <a:t>35</a:t>
            </a:r>
            <a:r>
              <a:rPr lang="ru-RU" sz="1600" b="0" i="0" u="none" strike="noStrike" cap="none" spc="0">
                <a:ln>
                  <a:noFill/>
                </a:ln>
                <a:solidFill>
                  <a:srgbClr val="000000"/>
                </a:solidFill>
                <a:latin typeface="Times New Roman"/>
                <a:ea typeface="Arial"/>
                <a:cs typeface="Times New Roman"/>
              </a:rPr>
              <a:t> </a:t>
            </a:r>
            <a:r>
              <a:rPr lang="ru-RU" sz="1400">
                <a:solidFill>
                  <a:srgbClr val="000000"/>
                </a:solidFill>
                <a:latin typeface="Times New Roman"/>
                <a:cs typeface="Times New Roman"/>
              </a:rPr>
              <a:t>студентов, освоивших ООП, (18,2% от принявших участие в ВПР СПО по математике) выполнили менее 50% заданий проверочной работы, продемонстрировав уровень освоения образовательной программы ниже базового.</a:t>
            </a:r>
          </a:p>
        </p:txBody>
      </p:sp>
      <p:sp>
        <p:nvSpPr>
          <p:cNvPr id="12" name="TextBox 11"/>
          <p:cNvSpPr txBox="1"/>
          <p:nvPr/>
        </p:nvSpPr>
        <p:spPr bwMode="auto">
          <a:xfrm>
            <a:off x="6158609" y="2375652"/>
            <a:ext cx="5730827" cy="1169551"/>
          </a:xfrm>
          <a:prstGeom prst="rect">
            <a:avLst/>
          </a:prstGeom>
          <a:noFill/>
        </p:spPr>
        <p:txBody>
          <a:bodyPr wrap="square" rtlCol="0">
            <a:spAutoFit/>
          </a:bodyPr>
          <a:lstStyle/>
          <a:p>
            <a:pPr algn="just">
              <a:defRPr/>
            </a:pPr>
            <a:r>
              <a:rPr lang="ru-RU" sz="1400" dirty="0">
                <a:solidFill>
                  <a:srgbClr val="000000"/>
                </a:solidFill>
                <a:latin typeface="Times New Roman"/>
                <a:cs typeface="Times New Roman"/>
              </a:rPr>
              <a:t>  В целом по совокупности распределения первичных баллов </a:t>
            </a:r>
            <a:r>
              <a:rPr lang="ru-RU" sz="1400" dirty="0" smtClean="0">
                <a:solidFill>
                  <a:srgbClr val="000000"/>
                </a:solidFill>
                <a:latin typeface="Times New Roman"/>
                <a:cs typeface="Times New Roman"/>
              </a:rPr>
              <a:t>2,1</a:t>
            </a:r>
            <a:r>
              <a:rPr lang="ru-RU" sz="1400" dirty="0">
                <a:solidFill>
                  <a:srgbClr val="000000"/>
                </a:solidFill>
                <a:latin typeface="Times New Roman"/>
                <a:cs typeface="Times New Roman"/>
              </a:rPr>
              <a:t>%  студентов, освоивших ООП (4 человека), получили за выполнение работы 0 баллов, не выполнив ни одного задания (или выполнив неверно). Выполнивших работу в полном объеме среди студентов СПО нет.</a:t>
            </a:r>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14" name="Скругленный прямоугольник 13"/>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математика</a:t>
            </a:r>
            <a:endParaRPr/>
          </a:p>
        </p:txBody>
      </p:sp>
      <p:graphicFrame>
        <p:nvGraphicFramePr>
          <p:cNvPr id="9" name="Диаграмма 8"/>
          <p:cNvGraphicFramePr>
            <a:graphicFrameLocks/>
          </p:cNvGraphicFramePr>
          <p:nvPr/>
        </p:nvGraphicFramePr>
        <p:xfrm>
          <a:off x="274992" y="2375652"/>
          <a:ext cx="5440008" cy="25675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a:graphicFrameLocks/>
          </p:cNvGraphicFramePr>
          <p:nvPr/>
        </p:nvGraphicFramePr>
        <p:xfrm>
          <a:off x="6283105" y="3545203"/>
          <a:ext cx="5531667" cy="274488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472849" y="255196"/>
            <a:ext cx="7433066" cy="747128"/>
          </a:xfrm>
          <a:prstGeom prst="rect">
            <a:avLst/>
          </a:prstGeom>
          <a:solidFill>
            <a:schemeClr val="bg1">
              <a:alpha val="0"/>
            </a:schemeClr>
          </a:solidFill>
        </p:spPr>
        <p:txBody>
          <a:bodyPr>
            <a:normAutofit fontScale="92500" lnSpcReduction="2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Результаты выполнения проверочной работы по математике по ОО СПО студентами, освоившими ООП (%)</a:t>
            </a:r>
          </a:p>
        </p:txBody>
      </p:sp>
      <p:graphicFrame>
        <p:nvGraphicFramePr>
          <p:cNvPr id="7" name="Таблица 6"/>
          <p:cNvGraphicFramePr>
            <a:graphicFrameLocks noGrp="1"/>
          </p:cNvGraphicFramePr>
          <p:nvPr>
            <p:extLst>
              <p:ext uri="{D42A27DB-BD31-4B8C-83A1-F6EECF244321}">
                <p14:modId xmlns:p14="http://schemas.microsoft.com/office/powerpoint/2010/main" val="215951075"/>
              </p:ext>
            </p:extLst>
          </p:nvPr>
        </p:nvGraphicFramePr>
        <p:xfrm>
          <a:off x="742546" y="1336430"/>
          <a:ext cx="10893672" cy="4743926"/>
        </p:xfrm>
        <a:graphic>
          <a:graphicData uri="http://schemas.openxmlformats.org/drawingml/2006/table">
            <a:tbl>
              <a:tblPr firstRow="1" bandRow="1">
                <a:tableStyleId>{5C22544A-7EE6-4342-B048-85BDC9FD1C3A}</a:tableStyleId>
              </a:tblPr>
              <a:tblGrid>
                <a:gridCol w="3358664">
                  <a:extLst>
                    <a:ext uri="{9D8B030D-6E8A-4147-A177-3AD203B41FA5}">
                      <a16:colId xmlns:a16="http://schemas.microsoft.com/office/drawing/2014/main" xmlns="" val="20000"/>
                    </a:ext>
                  </a:extLst>
                </a:gridCol>
                <a:gridCol w="941876">
                  <a:extLst>
                    <a:ext uri="{9D8B030D-6E8A-4147-A177-3AD203B41FA5}">
                      <a16:colId xmlns:a16="http://schemas.microsoft.com/office/drawing/2014/main" xmlns="" val="20001"/>
                    </a:ext>
                  </a:extLst>
                </a:gridCol>
                <a:gridCol w="941876">
                  <a:extLst>
                    <a:ext uri="{9D8B030D-6E8A-4147-A177-3AD203B41FA5}">
                      <a16:colId xmlns:a16="http://schemas.microsoft.com/office/drawing/2014/main" xmlns="" val="20002"/>
                    </a:ext>
                  </a:extLst>
                </a:gridCol>
                <a:gridCol w="941876">
                  <a:extLst>
                    <a:ext uri="{9D8B030D-6E8A-4147-A177-3AD203B41FA5}">
                      <a16:colId xmlns:a16="http://schemas.microsoft.com/office/drawing/2014/main" xmlns="" val="20003"/>
                    </a:ext>
                  </a:extLst>
                </a:gridCol>
                <a:gridCol w="941876">
                  <a:extLst>
                    <a:ext uri="{9D8B030D-6E8A-4147-A177-3AD203B41FA5}">
                      <a16:colId xmlns:a16="http://schemas.microsoft.com/office/drawing/2014/main" xmlns="" val="20004"/>
                    </a:ext>
                  </a:extLst>
                </a:gridCol>
                <a:gridCol w="941876">
                  <a:extLst>
                    <a:ext uri="{9D8B030D-6E8A-4147-A177-3AD203B41FA5}">
                      <a16:colId xmlns:a16="http://schemas.microsoft.com/office/drawing/2014/main" xmlns="" val="20005"/>
                    </a:ext>
                  </a:extLst>
                </a:gridCol>
                <a:gridCol w="941876">
                  <a:extLst>
                    <a:ext uri="{9D8B030D-6E8A-4147-A177-3AD203B41FA5}">
                      <a16:colId xmlns:a16="http://schemas.microsoft.com/office/drawing/2014/main" xmlns="" val="20006"/>
                    </a:ext>
                  </a:extLst>
                </a:gridCol>
                <a:gridCol w="941876">
                  <a:extLst>
                    <a:ext uri="{9D8B030D-6E8A-4147-A177-3AD203B41FA5}">
                      <a16:colId xmlns:a16="http://schemas.microsoft.com/office/drawing/2014/main" xmlns="" val="20007"/>
                    </a:ext>
                  </a:extLst>
                </a:gridCol>
                <a:gridCol w="941876">
                  <a:extLst>
                    <a:ext uri="{9D8B030D-6E8A-4147-A177-3AD203B41FA5}">
                      <a16:colId xmlns:a16="http://schemas.microsoft.com/office/drawing/2014/main" xmlns="" val="20008"/>
                    </a:ext>
                  </a:extLst>
                </a:gridCol>
              </a:tblGrid>
              <a:tr h="666385">
                <a:tc rowSpan="2">
                  <a:txBody>
                    <a:bodyPr/>
                    <a:lstStyle/>
                    <a:p>
                      <a:pPr algn="ctr">
                        <a:defRPr/>
                      </a:pPr>
                      <a:r>
                        <a:rPr lang="ru-RU" sz="1200" b="1" i="0" u="none" strike="noStrike" dirty="0">
                          <a:solidFill>
                            <a:srgbClr val="000000"/>
                          </a:solidFill>
                          <a:latin typeface="Times New Roman"/>
                          <a:cs typeface="Times New Roman"/>
                        </a:rPr>
                        <a:t>Группы участников</a:t>
                      </a:r>
                      <a:endParaRPr dirty="0"/>
                    </a:p>
                  </a:txBody>
                  <a:tcPr marL="9525" marR="9525" marT="9525" marB="0" anchor="ctr"/>
                </a:tc>
                <a:tc gridSpan="5">
                  <a:txBody>
                    <a:bodyPr/>
                    <a:lstStyle/>
                    <a:p>
                      <a:pPr algn="ctr">
                        <a:defRPr/>
                      </a:pPr>
                      <a:r>
                        <a:rPr lang="ru-RU" sz="1200" b="1" i="0" u="none" strike="noStrike" dirty="0" smtClean="0">
                          <a:solidFill>
                            <a:srgbClr val="000000"/>
                          </a:solidFill>
                          <a:latin typeface="Times New Roman"/>
                          <a:cs typeface="Times New Roman"/>
                        </a:rPr>
                        <a:t>Количество участников,</a:t>
                      </a:r>
                      <a:r>
                        <a:rPr lang="ru-RU" sz="1200" b="1" i="0" u="none" strike="noStrike" baseline="0" dirty="0" smtClean="0">
                          <a:solidFill>
                            <a:srgbClr val="000000"/>
                          </a:solidFill>
                          <a:latin typeface="Times New Roman"/>
                          <a:cs typeface="Times New Roman"/>
                        </a:rPr>
                        <a:t> получивших баллы:</a:t>
                      </a:r>
                      <a:endParaRPr lang="ru-RU" sz="1200" b="1" i="0" u="none" strike="noStrike" dirty="0">
                        <a:solidFill>
                          <a:srgbClr val="000000"/>
                        </a:solidFill>
                        <a:latin typeface="Times New Roman"/>
                        <a:cs typeface="Times New Roman"/>
                      </a:endParaRPr>
                    </a:p>
                  </a:txBody>
                  <a:tcPr marL="9525" marR="9525" marT="9525" marB="0" anchor="ctr"/>
                </a:tc>
                <a:tc hMerge="1">
                  <a:txBody>
                    <a:bodyPr/>
                    <a:lstStyle/>
                    <a:p>
                      <a:pPr algn="ctr">
                        <a:defRPr/>
                      </a:pPr>
                      <a:endParaRPr lang="ru-RU" sz="1200" b="1" i="0" u="none" strike="noStrike" dirty="0">
                        <a:solidFill>
                          <a:srgbClr val="000000"/>
                        </a:solidFill>
                        <a:latin typeface="Times New Roman"/>
                        <a:cs typeface="Times New Roman"/>
                      </a:endParaRPr>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Степень </a:t>
                      </a:r>
                      <a:r>
                        <a:rPr lang="ru-RU" sz="1200" b="1" i="0" u="none" strike="noStrike" dirty="0" err="1">
                          <a:solidFill>
                            <a:srgbClr val="000000"/>
                          </a:solidFill>
                          <a:latin typeface="Times New Roman"/>
                          <a:cs typeface="Times New Roman"/>
                        </a:rPr>
                        <a:t>обученности</a:t>
                      </a:r>
                      <a:r>
                        <a:rPr lang="ru-RU" sz="1200" b="1" i="0" u="none" strike="noStrike" dirty="0">
                          <a:solidFill>
                            <a:srgbClr val="000000"/>
                          </a:solidFill>
                          <a:latin typeface="Times New Roman"/>
                          <a:cs typeface="Times New Roman"/>
                        </a:rPr>
                        <a:t>, (%)</a:t>
                      </a: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Качество </a:t>
                      </a:r>
                      <a:r>
                        <a:rPr lang="ru-RU" sz="1200" b="1" i="0" u="none" strike="noStrike" dirty="0" err="1">
                          <a:solidFill>
                            <a:srgbClr val="000000"/>
                          </a:solidFill>
                          <a:latin typeface="Times New Roman"/>
                          <a:cs typeface="Times New Roman"/>
                        </a:rPr>
                        <a:t>обученности</a:t>
                      </a:r>
                      <a:r>
                        <a:rPr lang="ru-RU" sz="1200" b="1" i="0" u="none" strike="noStrike" dirty="0">
                          <a:solidFill>
                            <a:srgbClr val="000000"/>
                          </a:solidFill>
                          <a:latin typeface="Times New Roman"/>
                          <a:cs typeface="Times New Roman"/>
                        </a:rPr>
                        <a:t>, (%)</a:t>
                      </a: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Средний балл</a:t>
                      </a:r>
                      <a:endParaRPr dirty="0"/>
                    </a:p>
                  </a:txBody>
                  <a:tcPr marL="9525" marR="9525" marT="9525" marB="0" anchor="ctr"/>
                </a:tc>
                <a:extLst>
                  <a:ext uri="{0D108BD9-81ED-4DB2-BD59-A6C34878D82A}">
                    <a16:rowId xmlns:a16="http://schemas.microsoft.com/office/drawing/2014/main" xmlns="" val="1813508621"/>
                  </a:ext>
                </a:extLst>
              </a:tr>
              <a:tr h="666385">
                <a:tc vMerge="1">
                  <a:txBody>
                    <a:bodyPr/>
                    <a:lstStyle/>
                    <a:p>
                      <a:pPr algn="ctr">
                        <a:defRPr/>
                      </a:pPr>
                      <a:endParaRPr dirty="0"/>
                    </a:p>
                  </a:txBody>
                  <a:tcPr marL="9525" marR="9525" marT="9525" marB="0" anchor="ctr"/>
                </a:tc>
                <a:tc>
                  <a:txBody>
                    <a:bodyPr/>
                    <a:lstStyle/>
                    <a:p>
                      <a:pPr algn="ctr">
                        <a:defRPr/>
                      </a:pPr>
                      <a:r>
                        <a:rPr lang="ru-RU" sz="1200" b="1" i="0" u="none" strike="noStrike" dirty="0" smtClean="0">
                          <a:solidFill>
                            <a:srgbClr val="000000"/>
                          </a:solidFill>
                          <a:latin typeface="Times New Roman"/>
                          <a:cs typeface="Times New Roman"/>
                        </a:rPr>
                        <a:t>Всего</a:t>
                      </a:r>
                      <a:endParaRPr lang="ru-RU" sz="1200" b="1" i="0" u="none" strike="noStrike" dirty="0">
                        <a:solidFill>
                          <a:srgbClr val="000000"/>
                        </a:solidFill>
                        <a:latin typeface="Times New Roman"/>
                        <a:cs typeface="Times New Roman"/>
                      </a:endParaRPr>
                    </a:p>
                  </a:txBody>
                  <a:tcPr marL="9525" marR="9525" marT="9525" marB="0" anchor="ctr">
                    <a:solidFill>
                      <a:schemeClr val="accent1"/>
                    </a:solidFill>
                  </a:tcPr>
                </a:tc>
                <a:tc>
                  <a:txBody>
                    <a:bodyPr/>
                    <a:lstStyle/>
                    <a:p>
                      <a:pPr algn="ctr">
                        <a:defRPr/>
                      </a:pPr>
                      <a:r>
                        <a:rPr lang="ru-RU" sz="1200" b="1" i="0" u="none" strike="noStrike" dirty="0">
                          <a:solidFill>
                            <a:srgbClr val="000000"/>
                          </a:solidFill>
                          <a:latin typeface="Times New Roman"/>
                          <a:cs typeface="Times New Roman"/>
                        </a:rPr>
                        <a:t>«2</a:t>
                      </a:r>
                      <a:r>
                        <a:rPr lang="ru-RU" sz="1200" b="1" i="0" u="none" strike="noStrike" dirty="0" smtClean="0">
                          <a:solidFill>
                            <a:srgbClr val="000000"/>
                          </a:solidFill>
                          <a:latin typeface="Times New Roman"/>
                          <a:cs typeface="Times New Roman"/>
                        </a:rPr>
                        <a:t>»</a:t>
                      </a:r>
                      <a:endParaRPr lang="ru-RU" sz="1200" b="1" i="0" u="none" strike="noStrike" dirty="0">
                        <a:solidFill>
                          <a:srgbClr val="000000"/>
                        </a:solidFill>
                        <a:latin typeface="Times New Roman"/>
                        <a:cs typeface="Times New Roman"/>
                      </a:endParaRPr>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«3</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«4</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«5</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extLst>
                  <a:ext uri="{0D108BD9-81ED-4DB2-BD59-A6C34878D82A}">
                    <a16:rowId xmlns:a16="http://schemas.microsoft.com/office/drawing/2014/main" xmlns="" val="10000"/>
                  </a:ext>
                </a:extLst>
              </a:tr>
              <a:tr h="524793">
                <a:tc>
                  <a:txBody>
                    <a:bodyPr/>
                    <a:lstStyle/>
                    <a:p>
                      <a:pPr>
                        <a:lnSpc>
                          <a:spcPct val="114999"/>
                        </a:lnSpc>
                        <a:spcAft>
                          <a:spcPts val="0"/>
                        </a:spcAft>
                        <a:defRPr/>
                      </a:pPr>
                      <a:r>
                        <a:rPr lang="ru-RU" sz="1400">
                          <a:solidFill>
                            <a:srgbClr val="000000"/>
                          </a:solidFill>
                          <a:latin typeface="Times New Roman"/>
                          <a:ea typeface="Calibri"/>
                          <a:cs typeface="Times New Roman"/>
                        </a:rPr>
                        <a:t>КГПОБУ «Камчатский промышленный техникум»</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dirty="0">
                          <a:solidFill>
                            <a:srgbClr val="000000"/>
                          </a:solidFill>
                          <a:latin typeface="Times New Roman"/>
                          <a:ea typeface="Calibri"/>
                          <a:cs typeface="Times New Roman"/>
                        </a:rPr>
                        <a:t>21</a:t>
                      </a:r>
                      <a:endParaRPr lang="ru-RU" sz="1400" b="1" dirty="0">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19</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400" b="1" dirty="0">
                          <a:solidFill>
                            <a:srgbClr val="000000"/>
                          </a:solidFill>
                          <a:latin typeface="Times New Roman"/>
                          <a:ea typeface="Calibri"/>
                          <a:cs typeface="Times New Roman"/>
                        </a:rPr>
                        <a:t>95,2</a:t>
                      </a:r>
                    </a:p>
                  </a:txBody>
                  <a:tcPr marL="9525" marR="9525" marT="9525" marB="0" anchor="ctr"/>
                </a:tc>
                <a:tc>
                  <a:txBody>
                    <a:bodyPr/>
                    <a:lstStyle/>
                    <a:p>
                      <a:pPr marL="0" algn="ctr" defTabSz="914400">
                        <a:lnSpc>
                          <a:spcPct val="114999"/>
                        </a:lnSpc>
                        <a:spcAft>
                          <a:spcPts val="0"/>
                        </a:spcAft>
                        <a:defRPr/>
                      </a:pPr>
                      <a:r>
                        <a:rPr lang="ru-RU" sz="1400" b="1" dirty="0">
                          <a:solidFill>
                            <a:srgbClr val="000000"/>
                          </a:solidFill>
                          <a:latin typeface="Times New Roman"/>
                          <a:ea typeface="Calibri"/>
                          <a:cs typeface="Times New Roman"/>
                        </a:rPr>
                        <a:t>4,8</a:t>
                      </a:r>
                    </a:p>
                  </a:txBody>
                  <a:tcPr marL="9525" marR="9525" marT="9525" marB="0" anchor="ctr"/>
                </a:tc>
                <a:tc>
                  <a:txBody>
                    <a:bodyPr/>
                    <a:lstStyle/>
                    <a:p>
                      <a:pPr marL="0" algn="ctr" defTabSz="914400">
                        <a:lnSpc>
                          <a:spcPct val="114999"/>
                        </a:lnSpc>
                        <a:spcAft>
                          <a:spcPts val="0"/>
                        </a:spcAft>
                        <a:defRPr/>
                      </a:pPr>
                      <a:r>
                        <a:rPr lang="ru-RU" sz="1400" b="1" dirty="0">
                          <a:solidFill>
                            <a:srgbClr val="000000"/>
                          </a:solidFill>
                          <a:latin typeface="Times New Roman"/>
                          <a:ea typeface="Calibri"/>
                          <a:cs typeface="Times New Roman"/>
                        </a:rPr>
                        <a:t>3,00</a:t>
                      </a:r>
                    </a:p>
                  </a:txBody>
                  <a:tcPr marL="9525" marR="9525" marT="9525" marB="0" anchor="ctr"/>
                </a:tc>
                <a:extLst>
                  <a:ext uri="{0D108BD9-81ED-4DB2-BD59-A6C34878D82A}">
                    <a16:rowId xmlns:a16="http://schemas.microsoft.com/office/drawing/2014/main" xmlns="" val="10001"/>
                  </a:ext>
                </a:extLst>
              </a:tr>
              <a:tr h="524793">
                <a:tc>
                  <a:txBody>
                    <a:bodyPr/>
                    <a:lstStyle/>
                    <a:p>
                      <a:pPr>
                        <a:lnSpc>
                          <a:spcPct val="114999"/>
                        </a:lnSpc>
                        <a:spcAft>
                          <a:spcPts val="0"/>
                        </a:spcAft>
                        <a:defRPr/>
                      </a:pPr>
                      <a:r>
                        <a:rPr lang="ru-RU" sz="1400">
                          <a:solidFill>
                            <a:srgbClr val="000000"/>
                          </a:solidFill>
                          <a:latin typeface="Times New Roman"/>
                          <a:ea typeface="Calibri"/>
                          <a:cs typeface="Times New Roman"/>
                        </a:rPr>
                        <a:t>ПОЧУ «Камчатский кооперативный техникум»</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a:solidFill>
                            <a:srgbClr val="000000"/>
                          </a:solidFill>
                          <a:latin typeface="Times New Roman"/>
                          <a:ea typeface="Calibri"/>
                          <a:cs typeface="Times New Roman"/>
                        </a:rPr>
                        <a:t>9</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7</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2</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100,0</a:t>
                      </a:r>
                      <a:endParaRP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22,2</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3,22</a:t>
                      </a:r>
                    </a:p>
                  </a:txBody>
                  <a:tcPr marL="9525" marR="9525" marT="9525" marB="0" anchor="ctr"/>
                </a:tc>
                <a:extLst>
                  <a:ext uri="{0D108BD9-81ED-4DB2-BD59-A6C34878D82A}">
                    <a16:rowId xmlns:a16="http://schemas.microsoft.com/office/drawing/2014/main" xmlns="" val="10002"/>
                  </a:ext>
                </a:extLst>
              </a:tr>
              <a:tr h="787191">
                <a:tc>
                  <a:txBody>
                    <a:bodyPr/>
                    <a:lstStyle/>
                    <a:p>
                      <a:pPr>
                        <a:lnSpc>
                          <a:spcPct val="114999"/>
                        </a:lnSpc>
                        <a:spcAft>
                          <a:spcPts val="0"/>
                        </a:spcAft>
                        <a:defRPr/>
                      </a:pPr>
                      <a:r>
                        <a:rPr lang="ru-RU" sz="1400">
                          <a:solidFill>
                            <a:srgbClr val="000000"/>
                          </a:solidFill>
                          <a:latin typeface="Times New Roman"/>
                          <a:ea typeface="Calibri"/>
                          <a:cs typeface="Times New Roman"/>
                        </a:rPr>
                        <a:t>ФГБОУ ВО «Камчатский государственный технический университет»</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a:solidFill>
                            <a:srgbClr val="000000"/>
                          </a:solidFill>
                          <a:latin typeface="Times New Roman"/>
                          <a:ea typeface="Calibri"/>
                          <a:cs typeface="Times New Roman"/>
                        </a:rPr>
                        <a:t>57</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25</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30</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98,2</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54,4</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3,54</a:t>
                      </a:r>
                    </a:p>
                  </a:txBody>
                  <a:tcPr marL="9525" marR="9525" marT="9525" marB="0" anchor="ctr"/>
                </a:tc>
                <a:extLst>
                  <a:ext uri="{0D108BD9-81ED-4DB2-BD59-A6C34878D82A}">
                    <a16:rowId xmlns:a16="http://schemas.microsoft.com/office/drawing/2014/main" xmlns="" val="10003"/>
                  </a:ext>
                </a:extLst>
              </a:tr>
              <a:tr h="524793">
                <a:tc>
                  <a:txBody>
                    <a:bodyPr/>
                    <a:lstStyle/>
                    <a:p>
                      <a:pPr>
                        <a:lnSpc>
                          <a:spcPct val="114999"/>
                        </a:lnSpc>
                        <a:spcAft>
                          <a:spcPts val="0"/>
                        </a:spcAft>
                        <a:defRPr/>
                      </a:pPr>
                      <a:r>
                        <a:rPr lang="ru-RU" sz="1400">
                          <a:solidFill>
                            <a:srgbClr val="000000"/>
                          </a:solidFill>
                          <a:latin typeface="Times New Roman"/>
                          <a:ea typeface="Calibri"/>
                          <a:cs typeface="Times New Roman"/>
                        </a:rPr>
                        <a:t>КГПОАУ «Камчатский политехнический техникум»</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a:solidFill>
                            <a:srgbClr val="000000"/>
                          </a:solidFill>
                          <a:latin typeface="Times New Roman"/>
                          <a:ea typeface="Calibri"/>
                          <a:cs typeface="Times New Roman"/>
                        </a:rPr>
                        <a:t>72</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29</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39</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4</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59,7</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5,6</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2,65</a:t>
                      </a:r>
                    </a:p>
                  </a:txBody>
                  <a:tcPr marL="9525" marR="9525" marT="9525" marB="0" anchor="ctr"/>
                </a:tc>
                <a:extLst>
                  <a:ext uri="{0D108BD9-81ED-4DB2-BD59-A6C34878D82A}">
                    <a16:rowId xmlns:a16="http://schemas.microsoft.com/office/drawing/2014/main" xmlns="" val="10004"/>
                  </a:ext>
                </a:extLst>
              </a:tr>
              <a:tr h="524793">
                <a:tc>
                  <a:txBody>
                    <a:bodyPr/>
                    <a:lstStyle/>
                    <a:p>
                      <a:pPr>
                        <a:lnSpc>
                          <a:spcPct val="114999"/>
                        </a:lnSpc>
                        <a:spcAft>
                          <a:spcPts val="0"/>
                        </a:spcAft>
                        <a:defRPr/>
                      </a:pPr>
                      <a:r>
                        <a:rPr lang="ru-RU" sz="1400">
                          <a:solidFill>
                            <a:srgbClr val="000000"/>
                          </a:solidFill>
                          <a:latin typeface="Times New Roman"/>
                          <a:ea typeface="Calibri"/>
                          <a:cs typeface="Times New Roman"/>
                        </a:rPr>
                        <a:t>КГПОАУ «Камчатский колледж технологии и сервиса»</a:t>
                      </a:r>
                      <a:endParaRPr lang="ru-RU" sz="1400">
                        <a:latin typeface="Calibri"/>
                        <a:ea typeface="Calibri"/>
                        <a:cs typeface="Times New Roman"/>
                      </a:endParaRPr>
                    </a:p>
                  </a:txBody>
                  <a:tcPr marL="68580" marR="68580" marT="0" marB="0" anchor="b"/>
                </a:tc>
                <a:tc>
                  <a:txBody>
                    <a:bodyPr/>
                    <a:lstStyle/>
                    <a:p>
                      <a:pPr algn="ctr">
                        <a:lnSpc>
                          <a:spcPct val="114999"/>
                        </a:lnSpc>
                        <a:spcAft>
                          <a:spcPts val="0"/>
                        </a:spcAft>
                        <a:defRPr/>
                      </a:pPr>
                      <a:r>
                        <a:rPr lang="ru-RU" sz="1400" b="1">
                          <a:solidFill>
                            <a:srgbClr val="000000"/>
                          </a:solidFill>
                          <a:latin typeface="Times New Roman"/>
                          <a:ea typeface="Calibri"/>
                          <a:cs typeface="Times New Roman"/>
                        </a:rPr>
                        <a:t>25</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3</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22</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88,0</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0,0</a:t>
                      </a:r>
                      <a:endParaRP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2,88</a:t>
                      </a:r>
                    </a:p>
                  </a:txBody>
                  <a:tcPr marL="9525" marR="9525" marT="9525" marB="0" anchor="ctr"/>
                </a:tc>
                <a:extLst>
                  <a:ext uri="{0D108BD9-81ED-4DB2-BD59-A6C34878D82A}">
                    <a16:rowId xmlns:a16="http://schemas.microsoft.com/office/drawing/2014/main" xmlns="" val="10005"/>
                  </a:ext>
                </a:extLst>
              </a:tr>
              <a:tr h="524793">
                <a:tc>
                  <a:txBody>
                    <a:bodyPr/>
                    <a:lstStyle/>
                    <a:p>
                      <a:pPr>
                        <a:lnSpc>
                          <a:spcPct val="114999"/>
                        </a:lnSpc>
                        <a:spcAft>
                          <a:spcPts val="0"/>
                        </a:spcAft>
                        <a:defRPr/>
                      </a:pPr>
                      <a:r>
                        <a:rPr lang="ru-RU" sz="1400">
                          <a:solidFill>
                            <a:srgbClr val="000000"/>
                          </a:solidFill>
                          <a:latin typeface="Times New Roman"/>
                          <a:ea typeface="Calibri"/>
                          <a:cs typeface="Times New Roman"/>
                        </a:rPr>
                        <a:t>КГПОБУ «Камчатский сельскохозяйственный техникум»</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a:solidFill>
                            <a:srgbClr val="000000"/>
                          </a:solidFill>
                          <a:latin typeface="Times New Roman"/>
                          <a:ea typeface="Calibri"/>
                          <a:cs typeface="Times New Roman"/>
                        </a:rPr>
                        <a:t>8</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7</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87,5</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0,0</a:t>
                      </a:r>
                    </a:p>
                  </a:txBody>
                  <a:tcPr marL="9525" marR="9525" marT="9525" marB="0" anchor="ctr"/>
                </a:tc>
                <a:tc>
                  <a:txBody>
                    <a:bodyPr/>
                    <a:lstStyle/>
                    <a:p>
                      <a:pPr marL="0" algn="ctr" defTabSz="914400">
                        <a:lnSpc>
                          <a:spcPct val="114999"/>
                        </a:lnSpc>
                        <a:spcAft>
                          <a:spcPts val="0"/>
                        </a:spcAft>
                        <a:defRPr/>
                      </a:pPr>
                      <a:r>
                        <a:rPr lang="ru-RU" sz="1400" b="1" dirty="0">
                          <a:solidFill>
                            <a:srgbClr val="000000"/>
                          </a:solidFill>
                          <a:latin typeface="Times New Roman"/>
                          <a:ea typeface="Calibri"/>
                          <a:cs typeface="Times New Roman"/>
                        </a:rPr>
                        <a:t>2,88</a:t>
                      </a:r>
                    </a:p>
                  </a:txBody>
                  <a:tcPr marL="9525" marR="9525" marT="9525" marB="0" anchor="ctr"/>
                </a:tc>
                <a:extLst>
                  <a:ext uri="{0D108BD9-81ED-4DB2-BD59-A6C34878D82A}">
                    <a16:rowId xmlns:a16="http://schemas.microsoft.com/office/drawing/2014/main" xmlns="" val="10006"/>
                  </a:ext>
                </a:extLst>
              </a:tr>
            </a:tbl>
          </a:graphicData>
        </a:graphic>
      </p:graphicFrame>
      <p:sp>
        <p:nvSpPr>
          <p:cNvPr id="6" name="Скругленный прямоугольник 5"/>
          <p:cNvSpPr/>
          <p:nvPr/>
        </p:nvSpPr>
        <p:spPr bwMode="auto">
          <a:xfrm>
            <a:off x="10594513" y="714292"/>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математика</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378019" y="5170274"/>
            <a:ext cx="5439600" cy="738664"/>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  Средняя результативность выполнения заданий освоившими ООП находится на низком уровне и составляет 55,9%. На максимальном уровне (100,0%) не выполнено ни одно задание проверочной работы.</a:t>
            </a:r>
            <a:endParaRPr/>
          </a:p>
        </p:txBody>
      </p:sp>
      <p:sp>
        <p:nvSpPr>
          <p:cNvPr id="7" name="Заголовок 1"/>
          <p:cNvSpPr txBox="1"/>
          <p:nvPr/>
        </p:nvSpPr>
        <p:spPr bwMode="auto">
          <a:xfrm>
            <a:off x="1989272" y="420856"/>
            <a:ext cx="7805359"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70405" y="1319115"/>
            <a:ext cx="5854829"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12" name="Объект 7"/>
          <p:cNvSpPr txBox="1"/>
          <p:nvPr/>
        </p:nvSpPr>
        <p:spPr bwMode="auto">
          <a:xfrm>
            <a:off x="6126008" y="1680495"/>
            <a:ext cx="5478071" cy="3996028"/>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200" dirty="0">
                <a:solidFill>
                  <a:srgbClr val="0070C0"/>
                </a:solidFill>
                <a:latin typeface="Times New Roman"/>
                <a:cs typeface="Times New Roman"/>
              </a:rPr>
              <a:t>Задание 1. Решать текстовые задачи разных типов, выполнять вычисление значений и преобразования выражений.</a:t>
            </a:r>
          </a:p>
          <a:p>
            <a:pPr marL="0" lvl="0" indent="0" algn="just">
              <a:lnSpc>
                <a:spcPct val="100000"/>
              </a:lnSpc>
              <a:spcBef>
                <a:spcPts val="0"/>
              </a:spcBef>
              <a:spcAft>
                <a:spcPts val="0"/>
              </a:spcAft>
              <a:buClr>
                <a:srgbClr val="E48312"/>
              </a:buClr>
              <a:buSzTx/>
              <a:buNone/>
              <a:defRPr/>
            </a:pPr>
            <a:r>
              <a:rPr lang="ru-RU" sz="1200" dirty="0">
                <a:solidFill>
                  <a:srgbClr val="0070C0"/>
                </a:solidFill>
                <a:latin typeface="Times New Roman"/>
                <a:cs typeface="Times New Roman"/>
              </a:rPr>
              <a:t>Задание 2. Решать задачи с прикладным содержанием, выполнять вычисления и преобразования.</a:t>
            </a:r>
          </a:p>
          <a:p>
            <a:pPr marL="0" lvl="0" indent="0" algn="just">
              <a:lnSpc>
                <a:spcPct val="100000"/>
              </a:lnSpc>
              <a:spcBef>
                <a:spcPts val="0"/>
              </a:spcBef>
              <a:spcAft>
                <a:spcPts val="0"/>
              </a:spcAft>
              <a:buClr>
                <a:srgbClr val="E48312"/>
              </a:buClr>
              <a:buSzTx/>
              <a:buNone/>
              <a:defRPr/>
            </a:pPr>
            <a:r>
              <a:rPr lang="ru-RU" sz="1200" dirty="0">
                <a:solidFill>
                  <a:srgbClr val="0070C0"/>
                </a:solidFill>
                <a:latin typeface="Times New Roman"/>
                <a:cs typeface="Times New Roman"/>
              </a:rPr>
              <a:t>Задание 3. Выполнять вычисление значений и преобразования выражений.</a:t>
            </a:r>
          </a:p>
          <a:p>
            <a:pPr marL="0" lvl="0" indent="0" algn="just">
              <a:lnSpc>
                <a:spcPct val="100000"/>
              </a:lnSpc>
              <a:spcBef>
                <a:spcPts val="0"/>
              </a:spcBef>
              <a:spcAft>
                <a:spcPts val="0"/>
              </a:spcAft>
              <a:buClr>
                <a:srgbClr val="E48312"/>
              </a:buClr>
              <a:buSzTx/>
              <a:buNone/>
              <a:defRPr/>
            </a:pPr>
            <a:r>
              <a:rPr lang="ru-RU" sz="1200" dirty="0">
                <a:solidFill>
                  <a:srgbClr val="0070C0"/>
                </a:solidFill>
                <a:latin typeface="Times New Roman"/>
                <a:cs typeface="Times New Roman"/>
              </a:rPr>
              <a:t>Задание 4. Оценивать форму и размеры объектов окружающего мира. Использовать при решении задач изученные факты и теоремы планиметрии.</a:t>
            </a:r>
          </a:p>
          <a:p>
            <a:pPr marL="0" lvl="0" indent="0" algn="just">
              <a:lnSpc>
                <a:spcPct val="100000"/>
              </a:lnSpc>
              <a:spcBef>
                <a:spcPts val="0"/>
              </a:spcBef>
              <a:spcAft>
                <a:spcPts val="0"/>
              </a:spcAft>
              <a:buClr>
                <a:srgbClr val="E48312"/>
              </a:buClr>
              <a:buSzTx/>
              <a:buNone/>
              <a:defRPr/>
            </a:pPr>
            <a:r>
              <a:rPr lang="ru-RU" sz="1200" dirty="0">
                <a:solidFill>
                  <a:srgbClr val="0070C0"/>
                </a:solidFill>
                <a:latin typeface="Times New Roman"/>
                <a:cs typeface="Times New Roman"/>
              </a:rPr>
              <a:t>Задание 5. Извлекать информацию, представленную в таблицах, на диаграммах, графиках.</a:t>
            </a:r>
            <a:endParaRPr dirty="0"/>
          </a:p>
          <a:p>
            <a:pPr marL="0" lvl="0" indent="0" algn="just">
              <a:lnSpc>
                <a:spcPct val="100000"/>
              </a:lnSpc>
              <a:spcBef>
                <a:spcPts val="0"/>
              </a:spcBef>
              <a:spcAft>
                <a:spcPts val="0"/>
              </a:spcAft>
              <a:buClr>
                <a:srgbClr val="E48312"/>
              </a:buClr>
              <a:buSzTx/>
              <a:buNone/>
              <a:defRPr/>
            </a:pPr>
            <a:r>
              <a:rPr lang="ru-RU" sz="1200" dirty="0">
                <a:solidFill>
                  <a:srgbClr val="0070C0"/>
                </a:solidFill>
                <a:latin typeface="Times New Roman"/>
                <a:cs typeface="Times New Roman"/>
              </a:rPr>
              <a:t>Задание 6. Проводить анализ утверждений, устанавливать их .</a:t>
            </a:r>
            <a:endParaRPr dirty="0"/>
          </a:p>
          <a:p>
            <a:pPr marL="0" lvl="0" indent="0" algn="just">
              <a:lnSpc>
                <a:spcPct val="100000"/>
              </a:lnSpc>
              <a:spcBef>
                <a:spcPts val="0"/>
              </a:spcBef>
              <a:spcAft>
                <a:spcPts val="0"/>
              </a:spcAft>
              <a:buClr>
                <a:srgbClr val="E48312"/>
              </a:buClr>
              <a:buSzTx/>
              <a:buNone/>
              <a:defRPr/>
            </a:pPr>
            <a:r>
              <a:rPr lang="ru-RU" sz="1200" dirty="0">
                <a:solidFill>
                  <a:srgbClr val="00B050"/>
                </a:solidFill>
                <a:latin typeface="Times New Roman"/>
                <a:cs typeface="Times New Roman"/>
              </a:rPr>
              <a:t>Задание 7. Вычислять в простейших случаях вероятности событий</a:t>
            </a:r>
            <a:r>
              <a:rPr lang="ru-RU" sz="1200" dirty="0">
                <a:solidFill>
                  <a:srgbClr val="0070C0"/>
                </a:solidFill>
                <a:latin typeface="Times New Roman"/>
                <a:cs typeface="Times New Roman"/>
              </a:rPr>
              <a:t>.</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8. Решать рациональные, показательные и логарифмические неравенства. Выполнять вычисление значений и преобразования выражений.</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9. Выполнять анализ свойств функции с использованием графической иллюстрации, применять начальные знания о производной функции.</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10. Решать уравнения, неравенства и системы с помощью различных приемов.</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11. Решать текстовые задачи разных типов; строить и исследовать простейшие математические модели.</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12. Решать простейшие задачи стереометрии с использованием основных понятий и формул.</a:t>
            </a:r>
          </a:p>
          <a:p>
            <a:pPr marL="0" lvl="0" indent="0" algn="just">
              <a:lnSpc>
                <a:spcPct val="100000"/>
              </a:lnSpc>
              <a:spcBef>
                <a:spcPts val="0"/>
              </a:spcBef>
              <a:spcAft>
                <a:spcPts val="0"/>
              </a:spcAft>
              <a:buClr>
                <a:srgbClr val="E48312"/>
              </a:buClr>
              <a:buSzTx/>
              <a:buNone/>
              <a:defRPr/>
            </a:pPr>
            <a:endParaRPr lang="ru-RU" sz="1000" dirty="0">
              <a:solidFill>
                <a:srgbClr val="C00000"/>
              </a:solidFill>
              <a:latin typeface="Times New Roman"/>
              <a:cs typeface="Times New Roman"/>
            </a:endParaRPr>
          </a:p>
        </p:txBody>
      </p:sp>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математика</a:t>
            </a:r>
            <a:endParaRPr/>
          </a:p>
        </p:txBody>
      </p:sp>
      <p:graphicFrame>
        <p:nvGraphicFramePr>
          <p:cNvPr id="8" name="Диаграмма 7"/>
          <p:cNvGraphicFramePr>
            <a:graphicFrameLocks/>
          </p:cNvGraphicFramePr>
          <p:nvPr>
            <p:extLst>
              <p:ext uri="{D42A27DB-BD31-4B8C-83A1-F6EECF244321}">
                <p14:modId xmlns:p14="http://schemas.microsoft.com/office/powerpoint/2010/main" val="983848026"/>
              </p:ext>
            </p:extLst>
          </p:nvPr>
        </p:nvGraphicFramePr>
        <p:xfrm>
          <a:off x="378020" y="2419750"/>
          <a:ext cx="5439599" cy="261397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72849" y="404666"/>
            <a:ext cx="7433066" cy="814534"/>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800" b="1" i="0" u="none" strike="noStrike" cap="none" spc="-50" dirty="0">
                <a:ln>
                  <a:noFill/>
                </a:ln>
                <a:solidFill>
                  <a:srgbClr val="000000"/>
                </a:solidFill>
                <a:latin typeface="Times New Roman"/>
                <a:ea typeface="+mj-ea"/>
                <a:cs typeface="Times New Roman"/>
              </a:rPr>
              <a:t>Основные </a:t>
            </a:r>
            <a:r>
              <a:rPr lang="ru-RU" sz="2800" b="1" i="0" u="none" strike="noStrike" cap="none" spc="-50" dirty="0" smtClean="0">
                <a:ln>
                  <a:noFill/>
                </a:ln>
                <a:solidFill>
                  <a:srgbClr val="000000"/>
                </a:solidFill>
                <a:latin typeface="Times New Roman"/>
                <a:ea typeface="+mj-ea"/>
                <a:cs typeface="Times New Roman"/>
              </a:rPr>
              <a:t>выводы</a:t>
            </a:r>
          </a:p>
          <a:p>
            <a:pPr marL="0" marR="0" lvl="0" indent="0" algn="ctr" defTabSz="914400">
              <a:lnSpc>
                <a:spcPct val="85000"/>
              </a:lnSpc>
              <a:spcBef>
                <a:spcPts val="0"/>
              </a:spcBef>
              <a:spcAft>
                <a:spcPts val="0"/>
              </a:spcAft>
              <a:buClrTx/>
              <a:buSzTx/>
              <a:buFontTx/>
              <a:buNone/>
              <a:defRPr/>
            </a:pPr>
            <a:r>
              <a:rPr lang="ru-RU" sz="2400" b="1" i="0" u="none" strike="noStrike" cap="none" spc="-50" dirty="0" smtClean="0">
                <a:ln>
                  <a:noFill/>
                </a:ln>
                <a:solidFill>
                  <a:srgbClr val="000000"/>
                </a:solidFill>
                <a:latin typeface="Times New Roman"/>
                <a:ea typeface="+mj-ea"/>
                <a:cs typeface="Times New Roman"/>
              </a:rPr>
              <a:t>в сравнении с результатами 2023 года</a:t>
            </a:r>
            <a:endParaRPr lang="ru-RU" sz="2400" b="1" i="0" u="none" strike="noStrike" cap="none" spc="-50" dirty="0">
              <a:ln>
                <a:noFill/>
              </a:ln>
              <a:solidFill>
                <a:srgbClr val="000000"/>
              </a:solidFill>
              <a:latin typeface="Times New Roman"/>
              <a:ea typeface="+mj-ea"/>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1591793676"/>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1399203555"/>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1891724821"/>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480720672"/>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математика</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4000" b="1" i="0" u="none" strike="noStrike" cap="none" spc="-50">
                <a:ln>
                  <a:noFill/>
                </a:ln>
                <a:solidFill>
                  <a:srgbClr val="000000"/>
                </a:solidFill>
                <a:latin typeface="Times New Roman"/>
                <a:ea typeface="+mj-ea"/>
                <a:cs typeface="Times New Roman"/>
              </a:rPr>
              <a:t>Основные результаты по </a:t>
            </a:r>
            <a:r>
              <a:rPr lang="ru-RU" sz="4000" b="1" i="0" u="none" strike="noStrike" cap="none" spc="-50">
                <a:ln>
                  <a:noFill/>
                </a:ln>
                <a:solidFill>
                  <a:schemeClr val="tx1"/>
                </a:solidFill>
                <a:latin typeface="Times New Roman"/>
                <a:ea typeface="+mj-ea"/>
                <a:cs typeface="Times New Roman"/>
              </a:rPr>
              <a:t>БИОЛОГИИ</a:t>
            </a:r>
            <a:endParaRPr lang="ru-RU" sz="4000" b="0" i="0" u="none" strike="noStrike" cap="none" spc="-50">
              <a:ln>
                <a:noFill/>
              </a:ln>
              <a:solidFill>
                <a:schemeClr val="tx1"/>
              </a:solidFill>
              <a:latin typeface="Times New Roman"/>
              <a:ea typeface="+mj-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биологии</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extLst>
              <p:ext uri="{D42A27DB-BD31-4B8C-83A1-F6EECF244321}">
                <p14:modId xmlns:p14="http://schemas.microsoft.com/office/powerpoint/2010/main" val="557968786"/>
              </p:ext>
            </p:extLst>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Скругленный прямоугольник 5"/>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биология</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4992" y="1593929"/>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4853427"/>
            <a:ext cx="5446847" cy="945239"/>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47 студентов, освоивших ООП, (31,8% от принявших участие в ВПР СПО по биологии) выполнили менее 50% заданий проверочной работы, продемонстрировав уровень освоения образовательной программы ниже базового.</a:t>
            </a:r>
            <a:endParaRPr lang="ru-RU" sz="1400" b="0" i="0" u="none" strike="noStrike" cap="none" spc="0">
              <a:ln>
                <a:noFill/>
              </a:ln>
              <a:solidFill>
                <a:srgbClr val="000000"/>
              </a:solidFill>
              <a:latin typeface="Times New Roman"/>
              <a:ea typeface="+mn-ea"/>
              <a:cs typeface="Times New Roman"/>
            </a:endParaRPr>
          </a:p>
        </p:txBody>
      </p:sp>
      <p:sp>
        <p:nvSpPr>
          <p:cNvPr id="12" name="TextBox 11"/>
          <p:cNvSpPr txBox="1"/>
          <p:nvPr/>
        </p:nvSpPr>
        <p:spPr bwMode="auto">
          <a:xfrm>
            <a:off x="6158609" y="2375652"/>
            <a:ext cx="5730827" cy="954107"/>
          </a:xfrm>
          <a:prstGeom prst="rect">
            <a:avLst/>
          </a:prstGeom>
          <a:noFill/>
        </p:spPr>
        <p:txBody>
          <a:bodyPr wrap="square" rtlCol="0">
            <a:spAutoFit/>
          </a:bodyPr>
          <a:lstStyle/>
          <a:p>
            <a:pPr algn="just">
              <a:defRPr/>
            </a:pPr>
            <a:r>
              <a:rPr lang="ru-RU" sz="1400" dirty="0">
                <a:solidFill>
                  <a:srgbClr val="000000"/>
                </a:solidFill>
                <a:latin typeface="Times New Roman"/>
                <a:cs typeface="Times New Roman"/>
              </a:rPr>
              <a:t>  В целом по совокупности распределения первичных баллов </a:t>
            </a:r>
            <a:r>
              <a:rPr lang="ru-RU" sz="1400" dirty="0" smtClean="0">
                <a:solidFill>
                  <a:srgbClr val="000000"/>
                </a:solidFill>
                <a:latin typeface="Times New Roman"/>
                <a:cs typeface="Times New Roman"/>
              </a:rPr>
              <a:t>студентов</a:t>
            </a:r>
            <a:r>
              <a:rPr lang="ru-RU" sz="1400" dirty="0">
                <a:solidFill>
                  <a:srgbClr val="000000"/>
                </a:solidFill>
                <a:latin typeface="Times New Roman"/>
                <a:cs typeface="Times New Roman"/>
              </a:rPr>
              <a:t>, освоивших ООП, получивших за выполнение работы 0 баллов, не выполнивших ни одного задания (или выполнивших неверно) ВПР по биологии нет, равно как и выполнивших работу в полном объеме.</a:t>
            </a:r>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биология</a:t>
            </a:r>
            <a:endParaRPr lang="ru-RU" sz="1200" b="1" i="0" u="none" strike="noStrike" cap="none" spc="0">
              <a:ln>
                <a:noFill/>
              </a:ln>
              <a:solidFill>
                <a:srgbClr val="0070C0"/>
              </a:solidFill>
              <a:latin typeface="Times New Roman"/>
              <a:ea typeface="+mn-ea"/>
              <a:cs typeface="Times New Roman"/>
            </a:endParaRPr>
          </a:p>
        </p:txBody>
      </p:sp>
      <p:graphicFrame>
        <p:nvGraphicFramePr>
          <p:cNvPr id="9" name="Диаграмма 8"/>
          <p:cNvGraphicFramePr>
            <a:graphicFrameLocks/>
          </p:cNvGraphicFramePr>
          <p:nvPr/>
        </p:nvGraphicFramePr>
        <p:xfrm>
          <a:off x="274993" y="2375653"/>
          <a:ext cx="5440008" cy="2332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Диаграмма 13"/>
          <p:cNvGraphicFramePr>
            <a:graphicFrameLocks/>
          </p:cNvGraphicFramePr>
          <p:nvPr/>
        </p:nvGraphicFramePr>
        <p:xfrm>
          <a:off x="6291207" y="3481828"/>
          <a:ext cx="5598230"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472849" y="255196"/>
            <a:ext cx="7433066" cy="747128"/>
          </a:xfrm>
          <a:prstGeom prst="rect">
            <a:avLst/>
          </a:prstGeom>
          <a:solidFill>
            <a:schemeClr val="bg1">
              <a:alpha val="0"/>
            </a:schemeClr>
          </a:solidFill>
        </p:spPr>
        <p:txBody>
          <a:bodyPr>
            <a:normAutofit fontScale="925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Результаты выполнения проверочной работы по </a:t>
            </a:r>
            <a:r>
              <a:rPr lang="ru-RU" sz="2400" b="1">
                <a:solidFill>
                  <a:srgbClr val="000000"/>
                </a:solidFill>
                <a:latin typeface="Times New Roman"/>
                <a:cs typeface="Times New Roman"/>
              </a:rPr>
              <a:t>биологии</a:t>
            </a:r>
            <a:r>
              <a:rPr lang="ru-RU" sz="2400" b="1" i="0" u="none" strike="noStrike" cap="none" spc="-50">
                <a:ln>
                  <a:noFill/>
                </a:ln>
                <a:solidFill>
                  <a:srgbClr val="000000"/>
                </a:solidFill>
                <a:latin typeface="Times New Roman"/>
                <a:ea typeface="+mj-ea"/>
                <a:cs typeface="Times New Roman"/>
              </a:rPr>
              <a:t> по ОО СПО студентами, освоившими ООП (%)</a:t>
            </a:r>
          </a:p>
        </p:txBody>
      </p:sp>
      <p:graphicFrame>
        <p:nvGraphicFramePr>
          <p:cNvPr id="7" name="Таблица 6"/>
          <p:cNvGraphicFramePr>
            <a:graphicFrameLocks noGrp="1"/>
          </p:cNvGraphicFramePr>
          <p:nvPr>
            <p:extLst>
              <p:ext uri="{D42A27DB-BD31-4B8C-83A1-F6EECF244321}">
                <p14:modId xmlns:p14="http://schemas.microsoft.com/office/powerpoint/2010/main" val="503019558"/>
              </p:ext>
            </p:extLst>
          </p:nvPr>
        </p:nvGraphicFramePr>
        <p:xfrm>
          <a:off x="742546" y="1635006"/>
          <a:ext cx="10893672" cy="3037830"/>
        </p:xfrm>
        <a:graphic>
          <a:graphicData uri="http://schemas.openxmlformats.org/drawingml/2006/table">
            <a:tbl>
              <a:tblPr firstRow="1" bandRow="1">
                <a:tableStyleId>{5C22544A-7EE6-4342-B048-85BDC9FD1C3A}</a:tableStyleId>
              </a:tblPr>
              <a:tblGrid>
                <a:gridCol w="3358664">
                  <a:extLst>
                    <a:ext uri="{9D8B030D-6E8A-4147-A177-3AD203B41FA5}">
                      <a16:colId xmlns:a16="http://schemas.microsoft.com/office/drawing/2014/main" xmlns="" val="20000"/>
                    </a:ext>
                  </a:extLst>
                </a:gridCol>
                <a:gridCol w="941876">
                  <a:extLst>
                    <a:ext uri="{9D8B030D-6E8A-4147-A177-3AD203B41FA5}">
                      <a16:colId xmlns:a16="http://schemas.microsoft.com/office/drawing/2014/main" xmlns="" val="20001"/>
                    </a:ext>
                  </a:extLst>
                </a:gridCol>
                <a:gridCol w="941876">
                  <a:extLst>
                    <a:ext uri="{9D8B030D-6E8A-4147-A177-3AD203B41FA5}">
                      <a16:colId xmlns:a16="http://schemas.microsoft.com/office/drawing/2014/main" xmlns="" val="20002"/>
                    </a:ext>
                  </a:extLst>
                </a:gridCol>
                <a:gridCol w="941876">
                  <a:extLst>
                    <a:ext uri="{9D8B030D-6E8A-4147-A177-3AD203B41FA5}">
                      <a16:colId xmlns:a16="http://schemas.microsoft.com/office/drawing/2014/main" xmlns="" val="20003"/>
                    </a:ext>
                  </a:extLst>
                </a:gridCol>
                <a:gridCol w="941876">
                  <a:extLst>
                    <a:ext uri="{9D8B030D-6E8A-4147-A177-3AD203B41FA5}">
                      <a16:colId xmlns:a16="http://schemas.microsoft.com/office/drawing/2014/main" xmlns="" val="20004"/>
                    </a:ext>
                  </a:extLst>
                </a:gridCol>
                <a:gridCol w="941876">
                  <a:extLst>
                    <a:ext uri="{9D8B030D-6E8A-4147-A177-3AD203B41FA5}">
                      <a16:colId xmlns:a16="http://schemas.microsoft.com/office/drawing/2014/main" xmlns="" val="20005"/>
                    </a:ext>
                  </a:extLst>
                </a:gridCol>
                <a:gridCol w="941876">
                  <a:extLst>
                    <a:ext uri="{9D8B030D-6E8A-4147-A177-3AD203B41FA5}">
                      <a16:colId xmlns:a16="http://schemas.microsoft.com/office/drawing/2014/main" xmlns="" val="20006"/>
                    </a:ext>
                  </a:extLst>
                </a:gridCol>
                <a:gridCol w="941876">
                  <a:extLst>
                    <a:ext uri="{9D8B030D-6E8A-4147-A177-3AD203B41FA5}">
                      <a16:colId xmlns:a16="http://schemas.microsoft.com/office/drawing/2014/main" xmlns="" val="20007"/>
                    </a:ext>
                  </a:extLst>
                </a:gridCol>
                <a:gridCol w="941876">
                  <a:extLst>
                    <a:ext uri="{9D8B030D-6E8A-4147-A177-3AD203B41FA5}">
                      <a16:colId xmlns:a16="http://schemas.microsoft.com/office/drawing/2014/main" xmlns="" val="20008"/>
                    </a:ext>
                  </a:extLst>
                </a:gridCol>
              </a:tblGrid>
              <a:tr h="689312">
                <a:tc rowSpan="2">
                  <a:txBody>
                    <a:bodyPr/>
                    <a:lstStyle/>
                    <a:p>
                      <a:pPr algn="ctr">
                        <a:defRPr/>
                      </a:pPr>
                      <a:r>
                        <a:rPr lang="ru-RU" sz="1200" b="1" i="0" u="none" strike="noStrike" dirty="0">
                          <a:solidFill>
                            <a:srgbClr val="000000"/>
                          </a:solidFill>
                          <a:latin typeface="Times New Roman"/>
                          <a:cs typeface="Times New Roman"/>
                        </a:rPr>
                        <a:t>Группы участников</a:t>
                      </a:r>
                      <a:endParaRPr dirty="0"/>
                    </a:p>
                  </a:txBody>
                  <a:tcPr marL="9525" marR="9525" marT="9525" marB="0" anchor="ctr"/>
                </a:tc>
                <a:tc gridSpan="5">
                  <a:txBody>
                    <a:bodyPr/>
                    <a:lstStyle/>
                    <a:p>
                      <a:pPr algn="ctr">
                        <a:defRPr/>
                      </a:pPr>
                      <a:r>
                        <a:rPr lang="ru-RU" sz="1200" b="1" i="0" u="none" strike="noStrike" dirty="0" smtClean="0">
                          <a:solidFill>
                            <a:srgbClr val="000000"/>
                          </a:solidFill>
                          <a:latin typeface="Times New Roman"/>
                          <a:cs typeface="Times New Roman"/>
                        </a:rPr>
                        <a:t>Количество участников,</a:t>
                      </a:r>
                      <a:r>
                        <a:rPr lang="ru-RU" sz="1200" b="1" i="0" u="none" strike="noStrike" baseline="0" dirty="0" smtClean="0">
                          <a:solidFill>
                            <a:srgbClr val="000000"/>
                          </a:solidFill>
                          <a:latin typeface="Times New Roman"/>
                          <a:cs typeface="Times New Roman"/>
                        </a:rPr>
                        <a:t> получивших баллы:</a:t>
                      </a:r>
                      <a:endParaRPr lang="ru-RU" sz="1200" b="1" i="0" u="none" strike="noStrike" dirty="0">
                        <a:solidFill>
                          <a:srgbClr val="000000"/>
                        </a:solidFill>
                        <a:latin typeface="Times New Roman"/>
                        <a:cs typeface="Times New Roman"/>
                      </a:endParaRPr>
                    </a:p>
                  </a:txBody>
                  <a:tcPr marL="9525" marR="9525" marT="9525" marB="0" anchor="ctr"/>
                </a:tc>
                <a:tc hMerge="1">
                  <a:txBody>
                    <a:bodyPr/>
                    <a:lstStyle/>
                    <a:p>
                      <a:pPr algn="ctr">
                        <a:defRPr/>
                      </a:pPr>
                      <a:endParaRPr lang="ru-RU" sz="1200" b="1" i="0" u="none" strike="noStrike" dirty="0">
                        <a:solidFill>
                          <a:srgbClr val="000000"/>
                        </a:solidFill>
                        <a:latin typeface="Times New Roman"/>
                        <a:cs typeface="Times New Roman"/>
                      </a:endParaRPr>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Степень </a:t>
                      </a:r>
                      <a:r>
                        <a:rPr lang="ru-RU" sz="1200" b="1" i="0" u="none" strike="noStrike" dirty="0" err="1">
                          <a:solidFill>
                            <a:srgbClr val="000000"/>
                          </a:solidFill>
                          <a:latin typeface="Times New Roman"/>
                          <a:cs typeface="Times New Roman"/>
                        </a:rPr>
                        <a:t>обученности</a:t>
                      </a:r>
                      <a:r>
                        <a:rPr lang="ru-RU" sz="1200" b="1" i="0" u="none" strike="noStrike" dirty="0">
                          <a:solidFill>
                            <a:srgbClr val="000000"/>
                          </a:solidFill>
                          <a:latin typeface="Times New Roman"/>
                          <a:cs typeface="Times New Roman"/>
                        </a:rPr>
                        <a:t>, (%)</a:t>
                      </a: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Качество </a:t>
                      </a:r>
                      <a:r>
                        <a:rPr lang="ru-RU" sz="1200" b="1" i="0" u="none" strike="noStrike" dirty="0" err="1">
                          <a:solidFill>
                            <a:srgbClr val="000000"/>
                          </a:solidFill>
                          <a:latin typeface="Times New Roman"/>
                          <a:cs typeface="Times New Roman"/>
                        </a:rPr>
                        <a:t>обученности</a:t>
                      </a:r>
                      <a:r>
                        <a:rPr lang="ru-RU" sz="1200" b="1" i="0" u="none" strike="noStrike" dirty="0">
                          <a:solidFill>
                            <a:srgbClr val="000000"/>
                          </a:solidFill>
                          <a:latin typeface="Times New Roman"/>
                          <a:cs typeface="Times New Roman"/>
                        </a:rPr>
                        <a:t>, (%)</a:t>
                      </a: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Средний балл</a:t>
                      </a:r>
                      <a:endParaRPr dirty="0"/>
                    </a:p>
                  </a:txBody>
                  <a:tcPr marL="9525" marR="9525" marT="9525" marB="0" anchor="ctr"/>
                </a:tc>
                <a:extLst>
                  <a:ext uri="{0D108BD9-81ED-4DB2-BD59-A6C34878D82A}">
                    <a16:rowId xmlns:a16="http://schemas.microsoft.com/office/drawing/2014/main" xmlns="" val="2056861120"/>
                  </a:ext>
                </a:extLst>
              </a:tr>
              <a:tr h="689312">
                <a:tc vMerge="1">
                  <a:txBody>
                    <a:bodyPr/>
                    <a:lstStyle/>
                    <a:p>
                      <a:pPr algn="ctr">
                        <a:defRPr/>
                      </a:pPr>
                      <a:endParaRPr dirty="0"/>
                    </a:p>
                  </a:txBody>
                  <a:tcPr marL="9525" marR="9525" marT="9525" marB="0" anchor="ctr"/>
                </a:tc>
                <a:tc>
                  <a:txBody>
                    <a:bodyPr/>
                    <a:lstStyle/>
                    <a:p>
                      <a:pPr algn="ctr">
                        <a:defRPr/>
                      </a:pPr>
                      <a:r>
                        <a:rPr lang="ru-RU" sz="1200" b="1" i="0" u="none" strike="noStrike" dirty="0" smtClean="0">
                          <a:solidFill>
                            <a:srgbClr val="000000"/>
                          </a:solidFill>
                          <a:latin typeface="Times New Roman"/>
                          <a:cs typeface="Times New Roman"/>
                        </a:rPr>
                        <a:t>Всего</a:t>
                      </a:r>
                      <a:endParaRPr lang="ru-RU" sz="1200" b="1" i="0" u="none" strike="noStrike" dirty="0">
                        <a:solidFill>
                          <a:srgbClr val="000000"/>
                        </a:solidFill>
                        <a:latin typeface="Times New Roman"/>
                        <a:cs typeface="Times New Roman"/>
                      </a:endParaRPr>
                    </a:p>
                  </a:txBody>
                  <a:tcPr marL="9525" marR="9525" marT="9525" marB="0" anchor="ctr">
                    <a:solidFill>
                      <a:schemeClr val="accent1"/>
                    </a:solidFill>
                  </a:tcPr>
                </a:tc>
                <a:tc>
                  <a:txBody>
                    <a:bodyPr/>
                    <a:lstStyle/>
                    <a:p>
                      <a:pPr algn="ctr">
                        <a:defRPr/>
                      </a:pPr>
                      <a:r>
                        <a:rPr lang="ru-RU" sz="1200" b="1" i="0" u="none" strike="noStrike" dirty="0">
                          <a:solidFill>
                            <a:srgbClr val="000000"/>
                          </a:solidFill>
                          <a:latin typeface="Times New Roman"/>
                          <a:cs typeface="Times New Roman"/>
                        </a:rPr>
                        <a:t>«2</a:t>
                      </a:r>
                      <a:r>
                        <a:rPr lang="ru-RU" sz="1200" b="1" i="0" u="none" strike="noStrike" dirty="0" smtClean="0">
                          <a:solidFill>
                            <a:srgbClr val="000000"/>
                          </a:solidFill>
                          <a:latin typeface="Times New Roman"/>
                          <a:cs typeface="Times New Roman"/>
                        </a:rPr>
                        <a:t>»</a:t>
                      </a:r>
                      <a:endParaRPr lang="ru-RU" sz="1200" b="1" i="0" u="none" strike="noStrike" dirty="0">
                        <a:solidFill>
                          <a:srgbClr val="000000"/>
                        </a:solidFill>
                        <a:latin typeface="Times New Roman"/>
                        <a:cs typeface="Times New Roman"/>
                      </a:endParaRPr>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«3</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«4</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«5</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extLst>
                  <a:ext uri="{0D108BD9-81ED-4DB2-BD59-A6C34878D82A}">
                    <a16:rowId xmlns:a16="http://schemas.microsoft.com/office/drawing/2014/main" xmlns="" val="10000"/>
                  </a:ext>
                </a:extLst>
              </a:tr>
              <a:tr h="829603">
                <a:tc>
                  <a:txBody>
                    <a:bodyPr/>
                    <a:lstStyle/>
                    <a:p>
                      <a:pPr>
                        <a:lnSpc>
                          <a:spcPct val="114999"/>
                        </a:lnSpc>
                        <a:spcAft>
                          <a:spcPts val="0"/>
                        </a:spcAft>
                        <a:defRPr/>
                      </a:pPr>
                      <a:r>
                        <a:rPr lang="ru-RU" sz="1400">
                          <a:solidFill>
                            <a:srgbClr val="000000"/>
                          </a:solidFill>
                          <a:latin typeface="Times New Roman"/>
                          <a:ea typeface="Calibri"/>
                          <a:cs typeface="Times New Roman"/>
                        </a:rPr>
                        <a:t>КГПОБУ «Камчатский педагогический колледж»</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dirty="0">
                          <a:solidFill>
                            <a:srgbClr val="000000"/>
                          </a:solidFill>
                          <a:latin typeface="Times New Roman"/>
                          <a:ea typeface="Calibri"/>
                          <a:cs typeface="Times New Roman"/>
                        </a:rPr>
                        <a:t>20</a:t>
                      </a:r>
                      <a:endParaRPr lang="ru-RU" sz="1400" b="1" dirty="0">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12</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6</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2</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0</a:t>
                      </a:r>
                    </a:p>
                  </a:txBody>
                  <a:tcPr marL="9525" marR="9525" marT="9525" marB="0" anchor="ctr"/>
                </a:tc>
                <a:tc>
                  <a:txBody>
                    <a:bodyPr/>
                    <a:lstStyle/>
                    <a:p>
                      <a:pPr marL="0" algn="ctr" defTabSz="914400">
                        <a:defRPr/>
                      </a:pPr>
                      <a:r>
                        <a:rPr lang="ru-RU" sz="1400" b="1" i="0" u="none" strike="noStrike">
                          <a:solidFill>
                            <a:srgbClr val="000000"/>
                          </a:solidFill>
                          <a:latin typeface="Times New Roman"/>
                          <a:ea typeface="+mn-ea"/>
                          <a:cs typeface="Times New Roman"/>
                        </a:rPr>
                        <a:t>40,0</a:t>
                      </a:r>
                    </a:p>
                  </a:txBody>
                  <a:tcPr marL="9525" marR="9525" marT="9525" marB="0" anchor="ctr"/>
                </a:tc>
                <a:tc>
                  <a:txBody>
                    <a:bodyPr/>
                    <a:lstStyle/>
                    <a:p>
                      <a:pPr marL="0" algn="ctr" defTabSz="914400">
                        <a:defRPr/>
                      </a:pPr>
                      <a:r>
                        <a:rPr lang="ru-RU" sz="1400" b="1" i="0" u="none" strike="noStrike" dirty="0">
                          <a:solidFill>
                            <a:srgbClr val="000000"/>
                          </a:solidFill>
                          <a:latin typeface="Times New Roman"/>
                          <a:ea typeface="+mn-ea"/>
                          <a:cs typeface="Times New Roman"/>
                        </a:rPr>
                        <a:t>10,0</a:t>
                      </a:r>
                    </a:p>
                  </a:txBody>
                  <a:tcPr marL="9525" marR="9525" marT="9525" marB="0" anchor="ctr"/>
                </a:tc>
                <a:tc>
                  <a:txBody>
                    <a:bodyPr/>
                    <a:lstStyle/>
                    <a:p>
                      <a:pPr marL="0" algn="ctr" defTabSz="914400">
                        <a:defRPr/>
                      </a:pPr>
                      <a:r>
                        <a:rPr lang="ru-RU" sz="1400" b="1" i="0" u="none" strike="noStrike">
                          <a:solidFill>
                            <a:srgbClr val="000000"/>
                          </a:solidFill>
                          <a:latin typeface="Times New Roman"/>
                          <a:ea typeface="+mn-ea"/>
                          <a:cs typeface="Times New Roman"/>
                        </a:rPr>
                        <a:t>2,50</a:t>
                      </a:r>
                    </a:p>
                  </a:txBody>
                  <a:tcPr marL="9525" marR="9525" marT="9525" marB="0" anchor="ctr"/>
                </a:tc>
                <a:extLst>
                  <a:ext uri="{0D108BD9-81ED-4DB2-BD59-A6C34878D82A}">
                    <a16:rowId xmlns:a16="http://schemas.microsoft.com/office/drawing/2014/main" xmlns="" val="10001"/>
                  </a:ext>
                </a:extLst>
              </a:tr>
              <a:tr h="829603">
                <a:tc>
                  <a:txBody>
                    <a:bodyPr/>
                    <a:lstStyle/>
                    <a:p>
                      <a:pPr>
                        <a:lnSpc>
                          <a:spcPct val="114999"/>
                        </a:lnSpc>
                        <a:spcAft>
                          <a:spcPts val="0"/>
                        </a:spcAft>
                        <a:defRPr/>
                      </a:pPr>
                      <a:r>
                        <a:rPr lang="ru-RU" sz="1400">
                          <a:latin typeface="Times New Roman"/>
                          <a:ea typeface="Calibri"/>
                          <a:cs typeface="Times New Roman"/>
                        </a:rPr>
                        <a:t>ГБПОУ «Камчатский медицинский колледж»</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a:solidFill>
                            <a:srgbClr val="000000"/>
                          </a:solidFill>
                          <a:latin typeface="Times New Roman"/>
                          <a:ea typeface="Calibri"/>
                          <a:cs typeface="Times New Roman"/>
                        </a:rPr>
                        <a:t>128</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35</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47</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44</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2</a:t>
                      </a:r>
                    </a:p>
                  </a:txBody>
                  <a:tcPr marL="9525" marR="9525" marT="9525" marB="0" anchor="ctr"/>
                </a:tc>
                <a:tc>
                  <a:txBody>
                    <a:bodyPr/>
                    <a:lstStyle/>
                    <a:p>
                      <a:pPr marL="0" algn="ctr" defTabSz="914400">
                        <a:defRPr/>
                      </a:pPr>
                      <a:r>
                        <a:rPr lang="ru-RU" sz="1400" b="1" i="0" u="none" strike="noStrike">
                          <a:solidFill>
                            <a:srgbClr val="000000"/>
                          </a:solidFill>
                          <a:latin typeface="Times New Roman"/>
                          <a:ea typeface="+mn-ea"/>
                          <a:cs typeface="Times New Roman"/>
                        </a:rPr>
                        <a:t>72,7</a:t>
                      </a:r>
                    </a:p>
                  </a:txBody>
                  <a:tcPr marL="9525" marR="9525" marT="9525" marB="0" anchor="ctr"/>
                </a:tc>
                <a:tc>
                  <a:txBody>
                    <a:bodyPr/>
                    <a:lstStyle/>
                    <a:p>
                      <a:pPr marL="0" algn="ctr" defTabSz="914400">
                        <a:defRPr/>
                      </a:pPr>
                      <a:r>
                        <a:rPr lang="ru-RU" sz="1400" b="1" i="0" u="none" strike="noStrike">
                          <a:solidFill>
                            <a:srgbClr val="000000"/>
                          </a:solidFill>
                          <a:latin typeface="Times New Roman"/>
                          <a:ea typeface="+mn-ea"/>
                          <a:cs typeface="Times New Roman"/>
                        </a:rPr>
                        <a:t>35,9</a:t>
                      </a:r>
                    </a:p>
                  </a:txBody>
                  <a:tcPr marL="9525" marR="9525" marT="9525" marB="0" anchor="ctr"/>
                </a:tc>
                <a:tc>
                  <a:txBody>
                    <a:bodyPr/>
                    <a:lstStyle/>
                    <a:p>
                      <a:pPr marL="0" algn="ctr" defTabSz="914400">
                        <a:defRPr/>
                      </a:pPr>
                      <a:r>
                        <a:rPr lang="ru-RU" sz="1400" b="1" i="0" u="none" strike="noStrike" dirty="0">
                          <a:solidFill>
                            <a:srgbClr val="000000"/>
                          </a:solidFill>
                          <a:latin typeface="Times New Roman"/>
                          <a:ea typeface="+mn-ea"/>
                          <a:cs typeface="Times New Roman"/>
                        </a:rPr>
                        <a:t>3,10</a:t>
                      </a:r>
                    </a:p>
                  </a:txBody>
                  <a:tcPr marL="9525" marR="9525" marT="9525" marB="0" anchor="ctr"/>
                </a:tc>
                <a:extLst>
                  <a:ext uri="{0D108BD9-81ED-4DB2-BD59-A6C34878D82A}">
                    <a16:rowId xmlns:a16="http://schemas.microsoft.com/office/drawing/2014/main" xmlns="" val="10002"/>
                  </a:ext>
                </a:extLst>
              </a:tr>
            </a:tbl>
          </a:graphicData>
        </a:graphic>
      </p:graphicFrame>
      <p:sp>
        <p:nvSpPr>
          <p:cNvPr id="6" name="Скругленный прямоугольник 5"/>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биология</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378019" y="5170274"/>
            <a:ext cx="5439600" cy="738664"/>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  Средняя результативность выполнения заданий освоившими ООП находится на низком уровне и составляет 46,2%. На максимальном уровне (100,0%) не выполнено ни одно задание проверочной работы.</a:t>
            </a:r>
            <a:endParaRPr lang="ru-RU" sz="1400" b="0" i="0" u="none" strike="noStrike" cap="none" spc="0">
              <a:ln>
                <a:noFill/>
              </a:ln>
              <a:solidFill>
                <a:srgbClr val="000000"/>
              </a:solidFill>
              <a:latin typeface="Times New Roman"/>
              <a:ea typeface="+mn-ea"/>
              <a:cs typeface="Times New Roman"/>
            </a:endParaRPr>
          </a:p>
        </p:txBody>
      </p:sp>
      <p:sp>
        <p:nvSpPr>
          <p:cNvPr id="7" name="Заголовок 1"/>
          <p:cNvSpPr txBox="1"/>
          <p:nvPr/>
        </p:nvSpPr>
        <p:spPr bwMode="auto">
          <a:xfrm>
            <a:off x="2145323" y="404666"/>
            <a:ext cx="7760592"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70405" y="1319115"/>
            <a:ext cx="5854829"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12" name="Объект 7"/>
          <p:cNvSpPr txBox="1"/>
          <p:nvPr/>
        </p:nvSpPr>
        <p:spPr bwMode="auto">
          <a:xfrm>
            <a:off x="6025234" y="1258868"/>
            <a:ext cx="5733252" cy="5059636"/>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 Знать о месте и роли биологии в системе научного знания естественных наук; раскрывать содержание биологических терминов и понятий.</a:t>
            </a:r>
          </a:p>
          <a:p>
            <a:pPr marL="0" lvl="0" indent="0" algn="just">
              <a:lnSpc>
                <a:spcPct val="100000"/>
              </a:lnSpc>
              <a:spcBef>
                <a:spcPts val="0"/>
              </a:spcBef>
              <a:spcAft>
                <a:spcPts val="0"/>
              </a:spcAft>
              <a:buClr>
                <a:srgbClr val="E48312"/>
              </a:buClr>
              <a:buSzTx/>
              <a:buNone/>
              <a:defRPr/>
            </a:pPr>
            <a:r>
              <a:rPr lang="ru-RU" sz="1200" dirty="0">
                <a:solidFill>
                  <a:srgbClr val="00B050"/>
                </a:solidFill>
                <a:latin typeface="Times New Roman"/>
                <a:cs typeface="Times New Roman"/>
              </a:rPr>
              <a:t>Задание 2. Выделять существенные признаки строения биологических объектов.</a:t>
            </a:r>
            <a:endParaRPr dirty="0">
              <a:solidFill>
                <a:srgbClr val="00B050"/>
              </a:solidFill>
            </a:endParaRPr>
          </a:p>
          <a:p>
            <a:pPr marL="0" lvl="0" indent="0" algn="just">
              <a:lnSpc>
                <a:spcPct val="100000"/>
              </a:lnSpc>
              <a:spcBef>
                <a:spcPts val="0"/>
              </a:spcBef>
              <a:spcAft>
                <a:spcPts val="0"/>
              </a:spcAft>
              <a:buClr>
                <a:srgbClr val="E48312"/>
              </a:buClr>
              <a:buSzTx/>
              <a:buNone/>
              <a:defRPr/>
            </a:pPr>
            <a:r>
              <a:rPr lang="ru-RU" sz="1200" dirty="0" smtClean="0">
                <a:solidFill>
                  <a:srgbClr val="00B050"/>
                </a:solidFill>
                <a:latin typeface="Times New Roman"/>
                <a:cs typeface="Times New Roman"/>
              </a:rPr>
              <a:t>Задание 3</a:t>
            </a:r>
            <a:r>
              <a:rPr lang="ru-RU" sz="1200" dirty="0">
                <a:solidFill>
                  <a:srgbClr val="00B050"/>
                </a:solidFill>
                <a:latin typeface="Times New Roman"/>
                <a:cs typeface="Times New Roman"/>
              </a:rPr>
              <a:t>,</a:t>
            </a:r>
            <a:r>
              <a:rPr lang="ru-RU" sz="1200" dirty="0">
                <a:solidFill>
                  <a:srgbClr val="C00000"/>
                </a:solidFill>
                <a:latin typeface="Times New Roman"/>
                <a:cs typeface="Times New Roman"/>
              </a:rPr>
              <a:t> задание 4. Решать элементарные биологические задачи, составлять схемы переноса веществ и энергии в экосистемах (цепи питания).</a:t>
            </a:r>
          </a:p>
          <a:p>
            <a:pPr marL="0" lvl="0" indent="0" algn="just">
              <a:lnSpc>
                <a:spcPct val="100000"/>
              </a:lnSpc>
              <a:spcBef>
                <a:spcPts val="0"/>
              </a:spcBef>
              <a:spcAft>
                <a:spcPts val="0"/>
              </a:spcAft>
              <a:buClr>
                <a:srgbClr val="E48312"/>
              </a:buClr>
              <a:buSzTx/>
              <a:buNone/>
              <a:defRPr/>
            </a:pPr>
            <a:r>
              <a:rPr lang="ru-RU" sz="1200" dirty="0">
                <a:solidFill>
                  <a:srgbClr val="00B050"/>
                </a:solidFill>
                <a:latin typeface="Times New Roman"/>
                <a:cs typeface="Times New Roman"/>
              </a:rPr>
              <a:t>Задание 5. Выделять особенности процессов: обмена веществ и превращения энергии в клетке, фотосинтеза, пластического и энергетического обмена, хемосинтеза, митоза, мейоза, оплодотворения, размножения, онтогенеза, наследственной изменчивости и других.</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6. Владеть методами научного познания в биологии.</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7. Раскрывать содержание биологических терминов и понятий: клетка, организм, уровневая организация живых систем.</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8. Решать элементарные биологические задачи.</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9. Раскрывать содержание биологических терминов и понятий.</a:t>
            </a:r>
          </a:p>
          <a:p>
            <a:pPr marL="0" lvl="0" indent="0" algn="just">
              <a:lnSpc>
                <a:spcPct val="100000"/>
              </a:lnSpc>
              <a:spcBef>
                <a:spcPts val="0"/>
              </a:spcBef>
              <a:spcAft>
                <a:spcPts val="0"/>
              </a:spcAft>
              <a:buClr>
                <a:srgbClr val="E48312"/>
              </a:buClr>
              <a:buSzTx/>
              <a:buNone/>
              <a:defRPr/>
            </a:pPr>
            <a:r>
              <a:rPr lang="ru-RU" sz="1200" dirty="0" smtClean="0">
                <a:solidFill>
                  <a:srgbClr val="0070C0"/>
                </a:solidFill>
                <a:latin typeface="Times New Roman"/>
                <a:cs typeface="Times New Roman"/>
              </a:rPr>
              <a:t>Задание </a:t>
            </a:r>
            <a:r>
              <a:rPr lang="ru-RU" sz="1200" dirty="0">
                <a:solidFill>
                  <a:srgbClr val="0070C0"/>
                </a:solidFill>
                <a:latin typeface="Times New Roman"/>
                <a:cs typeface="Times New Roman"/>
              </a:rPr>
              <a:t>10</a:t>
            </a:r>
            <a:r>
              <a:rPr lang="ru-RU" sz="1200" dirty="0" smtClean="0">
                <a:solidFill>
                  <a:srgbClr val="0070C0"/>
                </a:solidFill>
                <a:latin typeface="Times New Roman"/>
                <a:cs typeface="Times New Roman"/>
              </a:rPr>
              <a:t>, </a:t>
            </a:r>
            <a:r>
              <a:rPr lang="ru-RU" sz="1200" dirty="0" smtClean="0">
                <a:solidFill>
                  <a:srgbClr val="00B050"/>
                </a:solidFill>
                <a:latin typeface="Times New Roman"/>
                <a:cs typeface="Times New Roman"/>
              </a:rPr>
              <a:t>задание </a:t>
            </a:r>
            <a:r>
              <a:rPr lang="ru-RU" sz="1200" dirty="0">
                <a:solidFill>
                  <a:srgbClr val="00B050"/>
                </a:solidFill>
                <a:latin typeface="Times New Roman"/>
                <a:cs typeface="Times New Roman"/>
              </a:rPr>
              <a:t>11</a:t>
            </a:r>
            <a:r>
              <a:rPr lang="ru-RU" sz="1200" dirty="0" smtClean="0">
                <a:solidFill>
                  <a:srgbClr val="0070C0"/>
                </a:solidFill>
                <a:latin typeface="Times New Roman"/>
                <a:cs typeface="Times New Roman"/>
              </a:rPr>
              <a:t>, </a:t>
            </a:r>
            <a:r>
              <a:rPr lang="ru-RU" sz="1200" dirty="0">
                <a:solidFill>
                  <a:srgbClr val="C00000"/>
                </a:solidFill>
                <a:latin typeface="Times New Roman"/>
                <a:cs typeface="Times New Roman"/>
              </a:rPr>
              <a:t>задание 12. Решать элементарные генетические задачи на моногибридное скрещивание.</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13. Раскрывать содержание биологических терминов и понятий; выделять существенные признаки биологических объектов и процессов.</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Задания </a:t>
            </a:r>
            <a:r>
              <a:rPr lang="ru-RU" sz="1200" dirty="0" smtClean="0">
                <a:solidFill>
                  <a:srgbClr val="C00000"/>
                </a:solidFill>
                <a:latin typeface="Times New Roman"/>
                <a:cs typeface="Times New Roman"/>
              </a:rPr>
              <a:t>14, 15</a:t>
            </a:r>
            <a:r>
              <a:rPr lang="ru-RU" sz="1200" dirty="0">
                <a:solidFill>
                  <a:srgbClr val="C00000"/>
                </a:solidFill>
                <a:latin typeface="Times New Roman"/>
                <a:cs typeface="Times New Roman"/>
              </a:rPr>
              <a:t>. Выделять особенности пластического обмена; решать элементарные биологические задачи.</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16. Раскрывать содержание биологических терминов и понятий; излагать биологические теории (эволюционная теория Ч. Дарвина, синтетическая теория эволюции); выделять особенности процессов: естественного отбора, видообразования.</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17. Применять полученные знания для объяснения биологических процессов и явлений; оценивать и интерпретировать информацию биологического содержания.</a:t>
            </a:r>
          </a:p>
        </p:txBody>
      </p:sp>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биология</a:t>
            </a:r>
            <a:endParaRPr lang="ru-RU" sz="1200" b="1" i="0" u="none" strike="noStrike" cap="none" spc="0">
              <a:ln>
                <a:noFill/>
              </a:ln>
              <a:solidFill>
                <a:srgbClr val="0070C0"/>
              </a:solidFill>
              <a:latin typeface="Times New Roman"/>
              <a:ea typeface="+mn-ea"/>
              <a:cs typeface="Times New Roman"/>
            </a:endParaRPr>
          </a:p>
        </p:txBody>
      </p:sp>
      <p:graphicFrame>
        <p:nvGraphicFramePr>
          <p:cNvPr id="9" name="Диаграмма 8"/>
          <p:cNvGraphicFramePr>
            <a:graphicFrameLocks/>
          </p:cNvGraphicFramePr>
          <p:nvPr>
            <p:extLst>
              <p:ext uri="{D42A27DB-BD31-4B8C-83A1-F6EECF244321}">
                <p14:modId xmlns:p14="http://schemas.microsoft.com/office/powerpoint/2010/main" val="822670470"/>
              </p:ext>
            </p:extLst>
          </p:nvPr>
        </p:nvGraphicFramePr>
        <p:xfrm>
          <a:off x="497941" y="2399169"/>
          <a:ext cx="5319677" cy="277110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72849" y="404666"/>
            <a:ext cx="7433066" cy="78840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800" b="1" i="0" u="none" strike="noStrike" cap="none" spc="-50" dirty="0">
                <a:ln>
                  <a:noFill/>
                </a:ln>
                <a:solidFill>
                  <a:srgbClr val="000000"/>
                </a:solidFill>
                <a:latin typeface="Times New Roman"/>
                <a:ea typeface="+mj-ea"/>
                <a:cs typeface="Times New Roman"/>
              </a:rPr>
              <a:t>Основные </a:t>
            </a:r>
            <a:r>
              <a:rPr lang="ru-RU" sz="2800" b="1" i="0" u="none" strike="noStrike" cap="none" spc="-50" dirty="0" smtClean="0">
                <a:ln>
                  <a:noFill/>
                </a:ln>
                <a:solidFill>
                  <a:srgbClr val="000000"/>
                </a:solidFill>
                <a:latin typeface="Times New Roman"/>
                <a:ea typeface="+mj-ea"/>
                <a:cs typeface="Times New Roman"/>
              </a:rPr>
              <a:t>выводы</a:t>
            </a:r>
          </a:p>
          <a:p>
            <a:pPr marL="0" marR="0" lvl="0" indent="0" algn="ctr" defTabSz="914400">
              <a:lnSpc>
                <a:spcPct val="85000"/>
              </a:lnSpc>
              <a:spcBef>
                <a:spcPts val="0"/>
              </a:spcBef>
              <a:spcAft>
                <a:spcPts val="0"/>
              </a:spcAft>
              <a:buClrTx/>
              <a:buSzTx/>
              <a:buFontTx/>
              <a:buNone/>
              <a:defRPr/>
            </a:pPr>
            <a:r>
              <a:rPr lang="ru-RU" sz="2400" b="1" i="0" u="none" strike="noStrike" cap="none" spc="-50" dirty="0" smtClean="0">
                <a:ln>
                  <a:noFill/>
                </a:ln>
                <a:solidFill>
                  <a:srgbClr val="000000"/>
                </a:solidFill>
                <a:latin typeface="Times New Roman"/>
                <a:ea typeface="+mj-ea"/>
                <a:cs typeface="Times New Roman"/>
              </a:rPr>
              <a:t>в сравнении с результатами 2023 года</a:t>
            </a:r>
            <a:endParaRPr lang="ru-RU" sz="2400" b="1" i="0" u="none" strike="noStrike" cap="none" spc="-50" dirty="0">
              <a:ln>
                <a:noFill/>
              </a:ln>
              <a:solidFill>
                <a:srgbClr val="000000"/>
              </a:solidFill>
              <a:latin typeface="Times New Roman"/>
              <a:ea typeface="+mj-ea"/>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2376310431"/>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639386431"/>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2523766411"/>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1305034235"/>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биология</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4000" b="1" i="0" u="none" strike="noStrike" cap="none" spc="-50">
                <a:ln>
                  <a:noFill/>
                </a:ln>
                <a:solidFill>
                  <a:srgbClr val="000000"/>
                </a:solidFill>
                <a:latin typeface="Times New Roman"/>
                <a:ea typeface="+mj-ea"/>
                <a:cs typeface="Times New Roman"/>
              </a:rPr>
              <a:t>Основные результаты по </a:t>
            </a:r>
            <a:r>
              <a:rPr lang="ru-RU" sz="4000" b="1">
                <a:solidFill>
                  <a:schemeClr val="tx1"/>
                </a:solidFill>
                <a:latin typeface="Times New Roman"/>
                <a:cs typeface="Times New Roman"/>
              </a:rPr>
              <a:t>ИСТОРИИ</a:t>
            </a:r>
            <a:endParaRPr lang="ru-RU" sz="4000" b="0" i="0" u="none" strike="noStrike" cap="none" spc="-50">
              <a:ln>
                <a:noFill/>
              </a:ln>
              <a:solidFill>
                <a:schemeClr val="tx1"/>
              </a:solidFill>
              <a:latin typeface="Times New Roman"/>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истории</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Скругленный прямоугольник 5"/>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история</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4992" y="1593929"/>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151210"/>
            <a:ext cx="5446127" cy="945239"/>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9 студентов, освоивших ООП, (60,0% от принявших участие в ВПР СПО по истории) выполнили менее 50% заданий проверочной работы, продемонстрировав уровень освоения образовательной программы ниже базового.</a:t>
            </a:r>
            <a:endParaRPr lang="ru-RU" sz="1400" b="0" i="0" u="none" strike="noStrike" cap="none" spc="0">
              <a:ln>
                <a:noFill/>
              </a:ln>
              <a:solidFill>
                <a:srgbClr val="000000"/>
              </a:solidFill>
              <a:latin typeface="Times New Roman"/>
              <a:ea typeface="+mn-ea"/>
              <a:cs typeface="Times New Roman"/>
            </a:endParaRPr>
          </a:p>
        </p:txBody>
      </p:sp>
      <p:sp>
        <p:nvSpPr>
          <p:cNvPr id="12" name="TextBox 11"/>
          <p:cNvSpPr txBox="1"/>
          <p:nvPr/>
        </p:nvSpPr>
        <p:spPr bwMode="auto">
          <a:xfrm>
            <a:off x="6158609" y="2375652"/>
            <a:ext cx="5730827" cy="954107"/>
          </a:xfrm>
          <a:prstGeom prst="rect">
            <a:avLst/>
          </a:prstGeom>
          <a:noFill/>
        </p:spPr>
        <p:txBody>
          <a:bodyPr wrap="square" rtlCol="0">
            <a:spAutoFit/>
          </a:bodyPr>
          <a:lstStyle/>
          <a:p>
            <a:pPr lvl="0" algn="just">
              <a:defRPr/>
            </a:pPr>
            <a:r>
              <a:rPr lang="ru-RU" sz="1400" dirty="0">
                <a:solidFill>
                  <a:srgbClr val="000000"/>
                </a:solidFill>
                <a:latin typeface="Times New Roman"/>
                <a:cs typeface="Times New Roman"/>
              </a:rPr>
              <a:t>  В целом по совокупности распределения первичных баллов </a:t>
            </a:r>
            <a:r>
              <a:rPr lang="ru-RU" sz="1400" dirty="0" smtClean="0">
                <a:solidFill>
                  <a:srgbClr val="000000"/>
                </a:solidFill>
                <a:latin typeface="Times New Roman"/>
                <a:cs typeface="Times New Roman"/>
              </a:rPr>
              <a:t>студентов</a:t>
            </a:r>
            <a:r>
              <a:rPr lang="ru-RU" sz="1400" dirty="0">
                <a:solidFill>
                  <a:srgbClr val="000000"/>
                </a:solidFill>
                <a:latin typeface="Times New Roman"/>
                <a:cs typeface="Times New Roman"/>
              </a:rPr>
              <a:t>, освоивших ООП, получивших за выполнение работы 0 баллов, не выполнивших ни одного задания (или выполнивших неверно) ВПР по истории нет, равно как и выполнивших работу в полном объеме.</a:t>
            </a:r>
            <a:endParaRPr dirty="0"/>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история</a:t>
            </a:r>
            <a:endParaRPr lang="ru-RU" sz="1200" b="1" i="0" u="none" strike="noStrike" cap="none" spc="0">
              <a:ln>
                <a:noFill/>
              </a:ln>
              <a:solidFill>
                <a:srgbClr val="0070C0"/>
              </a:solidFill>
              <a:latin typeface="Times New Roman"/>
              <a:ea typeface="+mn-ea"/>
              <a:cs typeface="Times New Roman"/>
            </a:endParaRPr>
          </a:p>
        </p:txBody>
      </p:sp>
      <p:graphicFrame>
        <p:nvGraphicFramePr>
          <p:cNvPr id="10" name="Диаграмма 9"/>
          <p:cNvGraphicFramePr>
            <a:graphicFrameLocks/>
          </p:cNvGraphicFramePr>
          <p:nvPr/>
        </p:nvGraphicFramePr>
        <p:xfrm>
          <a:off x="274992" y="2142187"/>
          <a:ext cx="5320050" cy="30090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Диаграмма 10"/>
          <p:cNvGraphicFramePr>
            <a:graphicFrameLocks/>
          </p:cNvGraphicFramePr>
          <p:nvPr/>
        </p:nvGraphicFramePr>
        <p:xfrm>
          <a:off x="6264999" y="3329759"/>
          <a:ext cx="5624438" cy="277555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378019" y="5170274"/>
            <a:ext cx="5439600" cy="738664"/>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Средняя результативность выполнения заданий освоившими ООП находится на низком уровне и составляет 33,5%. На максимальном уровне (100,0%) не выполнено ни одно задание проверочной работы.</a:t>
            </a:r>
            <a:endParaRPr/>
          </a:p>
        </p:txBody>
      </p:sp>
      <p:sp>
        <p:nvSpPr>
          <p:cNvPr id="7" name="Заголовок 1"/>
          <p:cNvSpPr txBox="1"/>
          <p:nvPr/>
        </p:nvSpPr>
        <p:spPr bwMode="auto">
          <a:xfrm>
            <a:off x="2154115" y="404666"/>
            <a:ext cx="7751800"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70405" y="1319115"/>
            <a:ext cx="5854829"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12" name="Объект 7"/>
          <p:cNvSpPr txBox="1"/>
          <p:nvPr/>
        </p:nvSpPr>
        <p:spPr bwMode="auto">
          <a:xfrm>
            <a:off x="6163261" y="1370134"/>
            <a:ext cx="5478071" cy="4757144"/>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Задание 1. Объяснять смысл изученных (изучаемых) исторических понятий и терминов из истории.</a:t>
            </a:r>
          </a:p>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Задание 2. Определять на основе представленной в текстовом источнике исторической информации характерные признаки описываемых событий (явлений, процессов) истории России.</a:t>
            </a:r>
          </a:p>
          <a:p>
            <a:pPr marL="0" lvl="0" indent="0" algn="just">
              <a:lnSpc>
                <a:spcPct val="100000"/>
              </a:lnSpc>
              <a:spcBef>
                <a:spcPts val="0"/>
              </a:spcBef>
              <a:spcAft>
                <a:spcPts val="0"/>
              </a:spcAft>
              <a:buClr>
                <a:srgbClr val="E48312"/>
              </a:buClr>
              <a:buSzTx/>
              <a:buNone/>
              <a:defRPr/>
            </a:pPr>
            <a:r>
              <a:rPr lang="ru-RU" sz="1300">
                <a:solidFill>
                  <a:srgbClr val="0070C0"/>
                </a:solidFill>
                <a:latin typeface="Times New Roman"/>
                <a:cs typeface="Times New Roman"/>
              </a:rPr>
              <a:t>Задание 3. Осуществлять анализ исторической информации (исторические источники, научно-популярная литература и др.) — извлекать, сопоставлять и интерпретировать информацию с точки зрения автора документа.</a:t>
            </a:r>
            <a:endParaRPr/>
          </a:p>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Задание 4. Привлекать контекстную информацию при работе с историческими источниками.</a:t>
            </a:r>
          </a:p>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Задание 5. Систематизировать историческую информацию в соответствии с заданными критериями.</a:t>
            </a:r>
          </a:p>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Задания 6, 7. Анализировать текстовые, визуальные источники исторической информации, в том числе исторические карты (схемы).</a:t>
            </a:r>
          </a:p>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Задания 8, 9. Определять события, явления, процессы, которым посвящены визуальные источники исторической информации.</a:t>
            </a:r>
          </a:p>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Задание 10. Соотносить события истории родного края и истории России.</a:t>
            </a:r>
            <a:endParaRPr/>
          </a:p>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Задание 11. Характеризовать деятельность исторических личностей в рамках событий, процессов истории России.</a:t>
            </a:r>
          </a:p>
          <a:p>
            <a:pPr marL="0" lvl="0" indent="0" algn="just">
              <a:lnSpc>
                <a:spcPct val="100000"/>
              </a:lnSpc>
              <a:spcBef>
                <a:spcPts val="0"/>
              </a:spcBef>
              <a:spcAft>
                <a:spcPts val="0"/>
              </a:spcAft>
              <a:buClr>
                <a:srgbClr val="E48312"/>
              </a:buClr>
              <a:buSzTx/>
              <a:buNone/>
              <a:defRPr/>
            </a:pPr>
            <a:r>
              <a:rPr lang="ru-RU" sz="1300">
                <a:solidFill>
                  <a:srgbClr val="C00000"/>
                </a:solidFill>
                <a:latin typeface="Times New Roman"/>
                <a:cs typeface="Times New Roman"/>
              </a:rPr>
              <a:t>Задание 12. Устанавливать причинно-следственные, пространственные, временны́е связи между историческими событиями, явлениями, процессами.</a:t>
            </a:r>
          </a:p>
        </p:txBody>
      </p:sp>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история</a:t>
            </a:r>
            <a:endParaRPr lang="ru-RU" sz="1200" b="1" i="0" u="none" strike="noStrike" cap="none" spc="0">
              <a:ln>
                <a:noFill/>
              </a:ln>
              <a:solidFill>
                <a:srgbClr val="0070C0"/>
              </a:solidFill>
              <a:latin typeface="Times New Roman"/>
              <a:ea typeface="+mn-ea"/>
              <a:cs typeface="Times New Roman"/>
            </a:endParaRPr>
          </a:p>
        </p:txBody>
      </p:sp>
      <p:graphicFrame>
        <p:nvGraphicFramePr>
          <p:cNvPr id="8" name="Диаграмма 7"/>
          <p:cNvGraphicFramePr>
            <a:graphicFrameLocks/>
          </p:cNvGraphicFramePr>
          <p:nvPr/>
        </p:nvGraphicFramePr>
        <p:xfrm>
          <a:off x="516047" y="2273222"/>
          <a:ext cx="5169529" cy="275440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72849" y="404666"/>
            <a:ext cx="7433066" cy="84936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800" b="1" i="0" u="none" strike="noStrike" cap="none" spc="-50" dirty="0">
                <a:ln>
                  <a:noFill/>
                </a:ln>
                <a:solidFill>
                  <a:srgbClr val="000000"/>
                </a:solidFill>
                <a:latin typeface="Times New Roman"/>
                <a:ea typeface="+mj-ea"/>
                <a:cs typeface="Times New Roman"/>
              </a:rPr>
              <a:t>Основные </a:t>
            </a:r>
            <a:r>
              <a:rPr lang="ru-RU" sz="2800" b="1" i="0" u="none" strike="noStrike" cap="none" spc="-50" dirty="0" smtClean="0">
                <a:ln>
                  <a:noFill/>
                </a:ln>
                <a:solidFill>
                  <a:srgbClr val="000000"/>
                </a:solidFill>
                <a:latin typeface="Times New Roman"/>
                <a:ea typeface="+mj-ea"/>
                <a:cs typeface="Times New Roman"/>
              </a:rPr>
              <a:t>выводы</a:t>
            </a:r>
          </a:p>
          <a:p>
            <a:pPr marL="0" marR="0" lvl="0" indent="0" algn="ctr" defTabSz="914400">
              <a:lnSpc>
                <a:spcPct val="85000"/>
              </a:lnSpc>
              <a:spcBef>
                <a:spcPts val="0"/>
              </a:spcBef>
              <a:spcAft>
                <a:spcPts val="0"/>
              </a:spcAft>
              <a:buClrTx/>
              <a:buSzTx/>
              <a:buFontTx/>
              <a:buNone/>
              <a:defRPr/>
            </a:pPr>
            <a:r>
              <a:rPr lang="ru-RU" sz="2400" b="1" i="0" u="none" strike="noStrike" cap="none" spc="-50" dirty="0" smtClean="0">
                <a:ln>
                  <a:noFill/>
                </a:ln>
                <a:solidFill>
                  <a:srgbClr val="000000"/>
                </a:solidFill>
                <a:latin typeface="Times New Roman"/>
                <a:ea typeface="+mj-ea"/>
                <a:cs typeface="Times New Roman"/>
              </a:rPr>
              <a:t>в сравнении с результатами 2023 года</a:t>
            </a:r>
            <a:endParaRPr lang="ru-RU" sz="2400" b="1" i="0" u="none" strike="noStrike" cap="none" spc="-50" dirty="0">
              <a:ln>
                <a:noFill/>
              </a:ln>
              <a:solidFill>
                <a:srgbClr val="000000"/>
              </a:solidFill>
              <a:latin typeface="Times New Roman"/>
              <a:ea typeface="+mj-ea"/>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1145937054"/>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1010663193"/>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3495683817"/>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3780030352"/>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история</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4000" b="1" i="0" u="none" strike="noStrike" cap="none" spc="-50">
                <a:ln>
                  <a:noFill/>
                </a:ln>
                <a:solidFill>
                  <a:srgbClr val="000000"/>
                </a:solidFill>
                <a:latin typeface="Times New Roman"/>
                <a:ea typeface="+mj-ea"/>
                <a:cs typeface="Times New Roman"/>
              </a:rPr>
              <a:t>Основные результаты по </a:t>
            </a:r>
            <a:r>
              <a:rPr lang="ru-RU" sz="4000" b="1">
                <a:solidFill>
                  <a:schemeClr val="tx1"/>
                </a:solidFill>
                <a:latin typeface="Times New Roman"/>
                <a:cs typeface="Times New Roman"/>
              </a:rPr>
              <a:t>ОБЩЕСТВОЗНАНИЮ</a:t>
            </a:r>
            <a:endParaRPr lang="ru-RU" sz="4000" b="0" i="0" u="none" strike="noStrike" cap="none" spc="-50">
              <a:ln>
                <a:noFill/>
              </a:ln>
              <a:solidFill>
                <a:schemeClr val="tx1"/>
              </a:solidFill>
              <a:latin typeface="Times New Roman"/>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обществознанию</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Скругленный прямоугольник 5"/>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обществознание</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4992" y="1593929"/>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151209"/>
            <a:ext cx="5452967" cy="945239"/>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42</a:t>
            </a:r>
            <a:r>
              <a:rPr lang="ru-RU" sz="1600">
                <a:solidFill>
                  <a:srgbClr val="000000"/>
                </a:solidFill>
                <a:latin typeface="Times New Roman"/>
                <a:cs typeface="Times New Roman"/>
              </a:rPr>
              <a:t> </a:t>
            </a:r>
            <a:r>
              <a:rPr lang="ru-RU" sz="1400">
                <a:solidFill>
                  <a:srgbClr val="000000"/>
                </a:solidFill>
                <a:latin typeface="Times New Roman"/>
                <a:cs typeface="Times New Roman"/>
              </a:rPr>
              <a:t>студента, освоивших ООП, (33,9% от принявших участие в ВПР СПО по обществознанию) выполнили менее 50% заданий проверочной работы, продемонстрировав уровень освоения образовательной программы ниже базового.</a:t>
            </a:r>
            <a:endParaRPr lang="ru-RU" sz="1400" b="0" i="0" u="none" strike="noStrike" cap="none" spc="0">
              <a:ln>
                <a:noFill/>
              </a:ln>
              <a:solidFill>
                <a:srgbClr val="000000"/>
              </a:solidFill>
              <a:latin typeface="Times New Roman"/>
              <a:ea typeface="+mn-ea"/>
              <a:cs typeface="Times New Roman"/>
            </a:endParaRPr>
          </a:p>
        </p:txBody>
      </p:sp>
      <p:sp>
        <p:nvSpPr>
          <p:cNvPr id="12" name="TextBox 11"/>
          <p:cNvSpPr txBox="1"/>
          <p:nvPr/>
        </p:nvSpPr>
        <p:spPr bwMode="auto">
          <a:xfrm>
            <a:off x="6158609" y="2375652"/>
            <a:ext cx="5730827" cy="1169551"/>
          </a:xfrm>
          <a:prstGeom prst="rect">
            <a:avLst/>
          </a:prstGeom>
          <a:noFill/>
        </p:spPr>
        <p:txBody>
          <a:bodyPr wrap="square" rtlCol="0">
            <a:spAutoFit/>
          </a:bodyPr>
          <a:lstStyle/>
          <a:p>
            <a:pPr lvl="0" algn="just">
              <a:defRPr/>
            </a:pPr>
            <a:r>
              <a:rPr lang="ru-RU" sz="1400" dirty="0">
                <a:solidFill>
                  <a:srgbClr val="000000"/>
                </a:solidFill>
                <a:latin typeface="Times New Roman"/>
                <a:cs typeface="Times New Roman"/>
              </a:rPr>
              <a:t>  В целом по совокупности распределения первичных баллов </a:t>
            </a:r>
            <a:r>
              <a:rPr lang="ru-RU" sz="1400" dirty="0" smtClean="0">
                <a:solidFill>
                  <a:srgbClr val="000000"/>
                </a:solidFill>
                <a:latin typeface="Times New Roman"/>
                <a:cs typeface="Times New Roman"/>
              </a:rPr>
              <a:t>студентов</a:t>
            </a:r>
            <a:r>
              <a:rPr lang="ru-RU" sz="1400" dirty="0">
                <a:solidFill>
                  <a:srgbClr val="000000"/>
                </a:solidFill>
                <a:latin typeface="Times New Roman"/>
                <a:cs typeface="Times New Roman"/>
              </a:rPr>
              <a:t>, освоивших ООП, получивших за выполнение работы 0 баллов, не выполнивших ни одного задания (или выполнивших неверно) ВПР по обществознанию нет, равно как и выполнивших работу в полном объеме.</a:t>
            </a:r>
            <a:endParaRPr dirty="0"/>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обществознание</a:t>
            </a:r>
            <a:endParaRPr lang="ru-RU" sz="1200" b="1" i="0" u="none" strike="noStrike" cap="none" spc="0">
              <a:ln>
                <a:noFill/>
              </a:ln>
              <a:solidFill>
                <a:srgbClr val="0070C0"/>
              </a:solidFill>
              <a:latin typeface="Times New Roman"/>
              <a:ea typeface="+mn-ea"/>
              <a:cs typeface="Times New Roman"/>
            </a:endParaRPr>
          </a:p>
        </p:txBody>
      </p:sp>
      <p:graphicFrame>
        <p:nvGraphicFramePr>
          <p:cNvPr id="9" name="Диаграмма 8"/>
          <p:cNvGraphicFramePr>
            <a:graphicFrameLocks/>
          </p:cNvGraphicFramePr>
          <p:nvPr/>
        </p:nvGraphicFramePr>
        <p:xfrm>
          <a:off x="353085" y="2167999"/>
          <a:ext cx="5361915" cy="29832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Диаграмма 13"/>
          <p:cNvGraphicFramePr>
            <a:graphicFrameLocks/>
          </p:cNvGraphicFramePr>
          <p:nvPr/>
        </p:nvGraphicFramePr>
        <p:xfrm>
          <a:off x="6189380" y="3545203"/>
          <a:ext cx="5700056"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1776046" y="255196"/>
            <a:ext cx="8129869" cy="747128"/>
          </a:xfrm>
          <a:prstGeom prst="rect">
            <a:avLst/>
          </a:prstGeom>
          <a:solidFill>
            <a:schemeClr val="bg1">
              <a:alpha val="0"/>
            </a:schemeClr>
          </a:solidFill>
        </p:spPr>
        <p:txBody>
          <a:bodyPr>
            <a:normAutofit fontScale="925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Результаты выполнения проверочной работы по </a:t>
            </a:r>
            <a:r>
              <a:rPr lang="ru-RU" sz="2400" b="1">
                <a:solidFill>
                  <a:srgbClr val="000000"/>
                </a:solidFill>
                <a:latin typeface="Times New Roman"/>
                <a:cs typeface="Times New Roman"/>
              </a:rPr>
              <a:t>обществознанию</a:t>
            </a:r>
            <a:r>
              <a:rPr lang="ru-RU" sz="2400" b="1" i="0" u="none" strike="noStrike" cap="none" spc="-50">
                <a:ln>
                  <a:noFill/>
                </a:ln>
                <a:solidFill>
                  <a:srgbClr val="000000"/>
                </a:solidFill>
                <a:latin typeface="Times New Roman"/>
                <a:ea typeface="+mj-ea"/>
                <a:cs typeface="Times New Roman"/>
              </a:rPr>
              <a:t> по ОО СПО студентами </a:t>
            </a:r>
            <a:r>
              <a:rPr lang="ru-RU" sz="2400" b="1">
                <a:solidFill>
                  <a:srgbClr val="000000"/>
                </a:solidFill>
                <a:latin typeface="Times New Roman"/>
                <a:cs typeface="Times New Roman"/>
              </a:rPr>
              <a:t>освоившими ООП</a:t>
            </a:r>
            <a:r>
              <a:rPr lang="ru-RU" sz="2400" b="1" i="0" u="none" strike="noStrike" cap="none" spc="-50">
                <a:ln>
                  <a:noFill/>
                </a:ln>
                <a:solidFill>
                  <a:srgbClr val="000000"/>
                </a:solidFill>
                <a:latin typeface="Times New Roman"/>
                <a:ea typeface="+mj-ea"/>
                <a:cs typeface="Times New Roman"/>
              </a:rPr>
              <a:t> (%)</a:t>
            </a:r>
          </a:p>
        </p:txBody>
      </p:sp>
      <p:graphicFrame>
        <p:nvGraphicFramePr>
          <p:cNvPr id="7" name="Таблица 6"/>
          <p:cNvGraphicFramePr>
            <a:graphicFrameLocks noGrp="1"/>
          </p:cNvGraphicFramePr>
          <p:nvPr>
            <p:extLst>
              <p:ext uri="{D42A27DB-BD31-4B8C-83A1-F6EECF244321}">
                <p14:modId xmlns:p14="http://schemas.microsoft.com/office/powerpoint/2010/main" val="3732456283"/>
              </p:ext>
            </p:extLst>
          </p:nvPr>
        </p:nvGraphicFramePr>
        <p:xfrm>
          <a:off x="641390" y="1336429"/>
          <a:ext cx="10893672" cy="4922465"/>
        </p:xfrm>
        <a:graphic>
          <a:graphicData uri="http://schemas.openxmlformats.org/drawingml/2006/table">
            <a:tbl>
              <a:tblPr firstRow="1" bandRow="1">
                <a:tableStyleId>{5C22544A-7EE6-4342-B048-85BDC9FD1C3A}</a:tableStyleId>
              </a:tblPr>
              <a:tblGrid>
                <a:gridCol w="3358664">
                  <a:extLst>
                    <a:ext uri="{9D8B030D-6E8A-4147-A177-3AD203B41FA5}">
                      <a16:colId xmlns:a16="http://schemas.microsoft.com/office/drawing/2014/main" xmlns="" val="20000"/>
                    </a:ext>
                  </a:extLst>
                </a:gridCol>
                <a:gridCol w="941876">
                  <a:extLst>
                    <a:ext uri="{9D8B030D-6E8A-4147-A177-3AD203B41FA5}">
                      <a16:colId xmlns:a16="http://schemas.microsoft.com/office/drawing/2014/main" xmlns="" val="20001"/>
                    </a:ext>
                  </a:extLst>
                </a:gridCol>
                <a:gridCol w="941876">
                  <a:extLst>
                    <a:ext uri="{9D8B030D-6E8A-4147-A177-3AD203B41FA5}">
                      <a16:colId xmlns:a16="http://schemas.microsoft.com/office/drawing/2014/main" xmlns="" val="20002"/>
                    </a:ext>
                  </a:extLst>
                </a:gridCol>
                <a:gridCol w="941876">
                  <a:extLst>
                    <a:ext uri="{9D8B030D-6E8A-4147-A177-3AD203B41FA5}">
                      <a16:colId xmlns:a16="http://schemas.microsoft.com/office/drawing/2014/main" xmlns="" val="20003"/>
                    </a:ext>
                  </a:extLst>
                </a:gridCol>
                <a:gridCol w="941876">
                  <a:extLst>
                    <a:ext uri="{9D8B030D-6E8A-4147-A177-3AD203B41FA5}">
                      <a16:colId xmlns:a16="http://schemas.microsoft.com/office/drawing/2014/main" xmlns="" val="20004"/>
                    </a:ext>
                  </a:extLst>
                </a:gridCol>
                <a:gridCol w="941876">
                  <a:extLst>
                    <a:ext uri="{9D8B030D-6E8A-4147-A177-3AD203B41FA5}">
                      <a16:colId xmlns:a16="http://schemas.microsoft.com/office/drawing/2014/main" xmlns="" val="20005"/>
                    </a:ext>
                  </a:extLst>
                </a:gridCol>
                <a:gridCol w="941876">
                  <a:extLst>
                    <a:ext uri="{9D8B030D-6E8A-4147-A177-3AD203B41FA5}">
                      <a16:colId xmlns:a16="http://schemas.microsoft.com/office/drawing/2014/main" xmlns="" val="20006"/>
                    </a:ext>
                  </a:extLst>
                </a:gridCol>
                <a:gridCol w="941876">
                  <a:extLst>
                    <a:ext uri="{9D8B030D-6E8A-4147-A177-3AD203B41FA5}">
                      <a16:colId xmlns:a16="http://schemas.microsoft.com/office/drawing/2014/main" xmlns="" val="20007"/>
                    </a:ext>
                  </a:extLst>
                </a:gridCol>
                <a:gridCol w="941876">
                  <a:extLst>
                    <a:ext uri="{9D8B030D-6E8A-4147-A177-3AD203B41FA5}">
                      <a16:colId xmlns:a16="http://schemas.microsoft.com/office/drawing/2014/main" xmlns="" val="20008"/>
                    </a:ext>
                  </a:extLst>
                </a:gridCol>
              </a:tblGrid>
              <a:tr h="555147">
                <a:tc rowSpan="2">
                  <a:txBody>
                    <a:bodyPr/>
                    <a:lstStyle/>
                    <a:p>
                      <a:pPr algn="ctr">
                        <a:defRPr/>
                      </a:pPr>
                      <a:r>
                        <a:rPr lang="ru-RU" sz="1200" b="1" i="0" u="none" strike="noStrike" dirty="0">
                          <a:solidFill>
                            <a:srgbClr val="000000"/>
                          </a:solidFill>
                          <a:latin typeface="Times New Roman"/>
                          <a:cs typeface="Times New Roman"/>
                        </a:rPr>
                        <a:t>Группы участников</a:t>
                      </a:r>
                      <a:endParaRPr dirty="0"/>
                    </a:p>
                  </a:txBody>
                  <a:tcPr marL="9525" marR="9525" marT="9525" marB="0" anchor="ctr"/>
                </a:tc>
                <a:tc gridSpan="5">
                  <a:txBody>
                    <a:bodyPr/>
                    <a:lstStyle/>
                    <a:p>
                      <a:pPr algn="ctr">
                        <a:defRPr/>
                      </a:pPr>
                      <a:r>
                        <a:rPr lang="ru-RU" sz="1200" b="1" i="0" u="none" strike="noStrike" dirty="0" smtClean="0">
                          <a:solidFill>
                            <a:srgbClr val="000000"/>
                          </a:solidFill>
                          <a:latin typeface="Times New Roman"/>
                          <a:cs typeface="Times New Roman"/>
                        </a:rPr>
                        <a:t>Количество участников,</a:t>
                      </a:r>
                      <a:r>
                        <a:rPr lang="ru-RU" sz="1200" b="1" i="0" u="none" strike="noStrike" baseline="0" dirty="0" smtClean="0">
                          <a:solidFill>
                            <a:srgbClr val="000000"/>
                          </a:solidFill>
                          <a:latin typeface="Times New Roman"/>
                          <a:cs typeface="Times New Roman"/>
                        </a:rPr>
                        <a:t> получивших баллы:</a:t>
                      </a:r>
                      <a:endParaRPr lang="ru-RU" sz="1200" b="1" i="0" u="none" strike="noStrike" dirty="0">
                        <a:solidFill>
                          <a:srgbClr val="000000"/>
                        </a:solidFill>
                        <a:latin typeface="Times New Roman"/>
                        <a:cs typeface="Times New Roman"/>
                      </a:endParaRPr>
                    </a:p>
                  </a:txBody>
                  <a:tcPr marL="9525" marR="9525" marT="9525" marB="0" anchor="ctr"/>
                </a:tc>
                <a:tc hMerge="1">
                  <a:txBody>
                    <a:bodyPr/>
                    <a:lstStyle/>
                    <a:p>
                      <a:pPr algn="ctr">
                        <a:defRPr/>
                      </a:pPr>
                      <a:endParaRPr lang="ru-RU" sz="1200" b="1" i="0" u="none" strike="noStrike" dirty="0">
                        <a:solidFill>
                          <a:srgbClr val="000000"/>
                        </a:solidFill>
                        <a:latin typeface="Times New Roman"/>
                        <a:cs typeface="Times New Roman"/>
                      </a:endParaRPr>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Степень </a:t>
                      </a:r>
                      <a:r>
                        <a:rPr lang="ru-RU" sz="1200" b="1" i="0" u="none" strike="noStrike" dirty="0" err="1">
                          <a:solidFill>
                            <a:srgbClr val="000000"/>
                          </a:solidFill>
                          <a:latin typeface="Times New Roman"/>
                          <a:cs typeface="Times New Roman"/>
                        </a:rPr>
                        <a:t>обученности</a:t>
                      </a:r>
                      <a:r>
                        <a:rPr lang="ru-RU" sz="1200" b="1" i="0" u="none" strike="noStrike" dirty="0">
                          <a:solidFill>
                            <a:srgbClr val="000000"/>
                          </a:solidFill>
                          <a:latin typeface="Times New Roman"/>
                          <a:cs typeface="Times New Roman"/>
                        </a:rPr>
                        <a:t>, (%)</a:t>
                      </a: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Качество </a:t>
                      </a:r>
                      <a:r>
                        <a:rPr lang="ru-RU" sz="1200" b="1" i="0" u="none" strike="noStrike" dirty="0" err="1">
                          <a:solidFill>
                            <a:srgbClr val="000000"/>
                          </a:solidFill>
                          <a:latin typeface="Times New Roman"/>
                          <a:cs typeface="Times New Roman"/>
                        </a:rPr>
                        <a:t>обученности</a:t>
                      </a:r>
                      <a:r>
                        <a:rPr lang="ru-RU" sz="1200" b="1" i="0" u="none" strike="noStrike" dirty="0">
                          <a:solidFill>
                            <a:srgbClr val="000000"/>
                          </a:solidFill>
                          <a:latin typeface="Times New Roman"/>
                          <a:cs typeface="Times New Roman"/>
                        </a:rPr>
                        <a:t>, (%)</a:t>
                      </a: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Средний балл</a:t>
                      </a:r>
                      <a:endParaRPr dirty="0"/>
                    </a:p>
                  </a:txBody>
                  <a:tcPr marL="9525" marR="9525" marT="9525" marB="0" anchor="ctr"/>
                </a:tc>
                <a:extLst>
                  <a:ext uri="{0D108BD9-81ED-4DB2-BD59-A6C34878D82A}">
                    <a16:rowId xmlns:a16="http://schemas.microsoft.com/office/drawing/2014/main" xmlns="" val="2002983369"/>
                  </a:ext>
                </a:extLst>
              </a:tr>
              <a:tr h="555147">
                <a:tc vMerge="1">
                  <a:txBody>
                    <a:bodyPr/>
                    <a:lstStyle/>
                    <a:p>
                      <a:pPr algn="ctr">
                        <a:defRPr/>
                      </a:pPr>
                      <a:endParaRPr dirty="0"/>
                    </a:p>
                  </a:txBody>
                  <a:tcPr marL="9525" marR="9525" marT="9525" marB="0" anchor="ctr"/>
                </a:tc>
                <a:tc>
                  <a:txBody>
                    <a:bodyPr/>
                    <a:lstStyle/>
                    <a:p>
                      <a:pPr algn="ctr">
                        <a:defRPr/>
                      </a:pPr>
                      <a:r>
                        <a:rPr lang="ru-RU" sz="1200" b="1" i="0" u="none" strike="noStrike" dirty="0" smtClean="0">
                          <a:solidFill>
                            <a:srgbClr val="000000"/>
                          </a:solidFill>
                          <a:latin typeface="Times New Roman"/>
                          <a:cs typeface="Times New Roman"/>
                        </a:rPr>
                        <a:t>Всего</a:t>
                      </a:r>
                      <a:endParaRPr lang="ru-RU" sz="1200" b="1" i="0" u="none" strike="noStrike" dirty="0">
                        <a:solidFill>
                          <a:srgbClr val="000000"/>
                        </a:solidFill>
                        <a:latin typeface="Times New Roman"/>
                        <a:cs typeface="Times New Roman"/>
                      </a:endParaRPr>
                    </a:p>
                  </a:txBody>
                  <a:tcPr marL="9525" marR="9525" marT="9525" marB="0" anchor="ctr">
                    <a:solidFill>
                      <a:schemeClr val="accent1"/>
                    </a:solidFill>
                  </a:tcPr>
                </a:tc>
                <a:tc>
                  <a:txBody>
                    <a:bodyPr/>
                    <a:lstStyle/>
                    <a:p>
                      <a:pPr algn="ctr">
                        <a:defRPr/>
                      </a:pPr>
                      <a:r>
                        <a:rPr lang="ru-RU" sz="1200" b="1" i="0" u="none" strike="noStrike" dirty="0">
                          <a:solidFill>
                            <a:srgbClr val="000000"/>
                          </a:solidFill>
                          <a:latin typeface="Times New Roman"/>
                          <a:cs typeface="Times New Roman"/>
                        </a:rPr>
                        <a:t>«2</a:t>
                      </a:r>
                      <a:r>
                        <a:rPr lang="ru-RU" sz="1200" b="1" i="0" u="none" strike="noStrike" dirty="0" smtClean="0">
                          <a:solidFill>
                            <a:srgbClr val="000000"/>
                          </a:solidFill>
                          <a:latin typeface="Times New Roman"/>
                          <a:cs typeface="Times New Roman"/>
                        </a:rPr>
                        <a:t>»</a:t>
                      </a:r>
                      <a:endParaRPr lang="ru-RU" sz="1200" b="1" i="0" u="none" strike="noStrike" dirty="0">
                        <a:solidFill>
                          <a:srgbClr val="000000"/>
                        </a:solidFill>
                        <a:latin typeface="Times New Roman"/>
                        <a:cs typeface="Times New Roman"/>
                      </a:endParaRPr>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«3</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«4</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«5</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extLst>
                  <a:ext uri="{0D108BD9-81ED-4DB2-BD59-A6C34878D82A}">
                    <a16:rowId xmlns:a16="http://schemas.microsoft.com/office/drawing/2014/main" xmlns="" val="10000"/>
                  </a:ext>
                </a:extLst>
              </a:tr>
              <a:tr h="564651">
                <a:tc>
                  <a:txBody>
                    <a:bodyPr/>
                    <a:lstStyle/>
                    <a:p>
                      <a:pPr>
                        <a:lnSpc>
                          <a:spcPct val="114999"/>
                        </a:lnSpc>
                        <a:spcAft>
                          <a:spcPts val="0"/>
                        </a:spcAft>
                        <a:defRPr/>
                      </a:pPr>
                      <a:r>
                        <a:rPr lang="ru-RU" sz="1200">
                          <a:solidFill>
                            <a:srgbClr val="000000"/>
                          </a:solidFill>
                          <a:latin typeface="Times New Roman"/>
                          <a:ea typeface="Calibri"/>
                          <a:cs typeface="Times New Roman"/>
                        </a:rPr>
                        <a:t>КГПОБУ «Камчатский педагогический колледж»</a:t>
                      </a:r>
                      <a:endParaRPr lang="ru-RU" sz="1200">
                        <a:latin typeface="Calibri"/>
                        <a:ea typeface="Calibri"/>
                        <a:cs typeface="Times New Roman"/>
                      </a:endParaRPr>
                    </a:p>
                  </a:txBody>
                  <a:tcPr marL="68580" marR="68580" marT="0" marB="0" anchor="ctr"/>
                </a:tc>
                <a:tc>
                  <a:txBody>
                    <a:bodyPr/>
                    <a:lstStyle/>
                    <a:p>
                      <a:pPr algn="ctr">
                        <a:defRPr/>
                      </a:pPr>
                      <a:r>
                        <a:rPr lang="ru-RU" sz="1200" b="1" dirty="0">
                          <a:latin typeface="Times New Roman"/>
                          <a:cs typeface="Times New Roman"/>
                        </a:rPr>
                        <a:t>48</a:t>
                      </a:r>
                    </a:p>
                  </a:txBody>
                  <a:tcPr marL="68580" marR="68580" marT="0" marB="0" anchor="ctr"/>
                </a:tc>
                <a:tc>
                  <a:txBody>
                    <a:bodyPr/>
                    <a:lstStyle/>
                    <a:p>
                      <a:pPr marL="0" algn="ctr" defTabSz="914400" fontAlgn="b">
                        <a:defRPr/>
                      </a:pPr>
                      <a:r>
                        <a:rPr lang="ru-RU" sz="1200" b="1" dirty="0">
                          <a:solidFill>
                            <a:schemeClr val="dk1"/>
                          </a:solidFill>
                          <a:latin typeface="Times New Roman"/>
                          <a:ea typeface="+mn-ea"/>
                          <a:cs typeface="Times New Roman"/>
                        </a:rPr>
                        <a:t>26</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20</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2</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45,8</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4,2</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2,50</a:t>
                      </a:r>
                    </a:p>
                  </a:txBody>
                  <a:tcPr marL="9525" marR="9525" marT="9525" marB="0" anchor="ctr"/>
                </a:tc>
                <a:extLst>
                  <a:ext uri="{0D108BD9-81ED-4DB2-BD59-A6C34878D82A}">
                    <a16:rowId xmlns:a16="http://schemas.microsoft.com/office/drawing/2014/main" xmlns="" val="10001"/>
                  </a:ext>
                </a:extLst>
              </a:tr>
              <a:tr h="564651">
                <a:tc>
                  <a:txBody>
                    <a:bodyPr/>
                    <a:lstStyle/>
                    <a:p>
                      <a:pPr>
                        <a:lnSpc>
                          <a:spcPct val="114999"/>
                        </a:lnSpc>
                        <a:spcAft>
                          <a:spcPts val="0"/>
                        </a:spcAft>
                        <a:defRPr/>
                      </a:pPr>
                      <a:r>
                        <a:rPr lang="ru-RU" sz="1200">
                          <a:solidFill>
                            <a:srgbClr val="000000"/>
                          </a:solidFill>
                          <a:latin typeface="Times New Roman"/>
                          <a:ea typeface="Calibri"/>
                          <a:cs typeface="Times New Roman"/>
                        </a:rPr>
                        <a:t>ПОЧУ «Камчатский кооперативный техникум»</a:t>
                      </a:r>
                      <a:endParaRPr lang="ru-RU" sz="1200">
                        <a:latin typeface="Calibri"/>
                        <a:ea typeface="Calibri"/>
                        <a:cs typeface="Times New Roman"/>
                      </a:endParaRPr>
                    </a:p>
                  </a:txBody>
                  <a:tcPr marL="68580" marR="68580" marT="0" marB="0" anchor="ctr"/>
                </a:tc>
                <a:tc>
                  <a:txBody>
                    <a:bodyPr/>
                    <a:lstStyle/>
                    <a:p>
                      <a:pPr algn="ctr">
                        <a:defRPr/>
                      </a:pPr>
                      <a:r>
                        <a:rPr lang="ru-RU" sz="1200" b="1">
                          <a:latin typeface="Times New Roman"/>
                          <a:cs typeface="Times New Roman"/>
                        </a:rPr>
                        <a:t>36</a:t>
                      </a:r>
                    </a:p>
                  </a:txBody>
                  <a:tcPr marL="68580" marR="68580" marT="0" marB="0" anchor="ctr"/>
                </a:tc>
                <a:tc>
                  <a:txBody>
                    <a:bodyPr/>
                    <a:lstStyle/>
                    <a:p>
                      <a:pPr marL="0" algn="ctr" defTabSz="914400" fontAlgn="b">
                        <a:defRPr/>
                      </a:pPr>
                      <a:r>
                        <a:rPr lang="ru-RU" sz="1200" b="1">
                          <a:solidFill>
                            <a:schemeClr val="dk1"/>
                          </a:solidFill>
                          <a:latin typeface="Times New Roman"/>
                          <a:ea typeface="+mn-ea"/>
                          <a:cs typeface="Times New Roman"/>
                        </a:rPr>
                        <a:t>1</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7</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22</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6</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97,2</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77,8</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3,92</a:t>
                      </a:r>
                    </a:p>
                  </a:txBody>
                  <a:tcPr marL="9525" marR="9525" marT="9525" marB="0" anchor="ctr"/>
                </a:tc>
                <a:extLst>
                  <a:ext uri="{0D108BD9-81ED-4DB2-BD59-A6C34878D82A}">
                    <a16:rowId xmlns:a16="http://schemas.microsoft.com/office/drawing/2014/main" xmlns="" val="10002"/>
                  </a:ext>
                </a:extLst>
              </a:tr>
              <a:tr h="661136">
                <a:tc>
                  <a:txBody>
                    <a:bodyPr/>
                    <a:lstStyle/>
                    <a:p>
                      <a:pPr marL="0" marR="0" indent="0" algn="l" defTabSz="914400">
                        <a:lnSpc>
                          <a:spcPct val="114999"/>
                        </a:lnSpc>
                        <a:spcBef>
                          <a:spcPts val="0"/>
                        </a:spcBef>
                        <a:spcAft>
                          <a:spcPts val="0"/>
                        </a:spcAft>
                        <a:buClrTx/>
                        <a:buSzTx/>
                        <a:buFontTx/>
                        <a:buNone/>
                        <a:defRPr/>
                      </a:pPr>
                      <a:r>
                        <a:rPr lang="ru-RU" sz="1200">
                          <a:solidFill>
                            <a:srgbClr val="000000"/>
                          </a:solidFill>
                          <a:latin typeface="Times New Roman"/>
                          <a:ea typeface="Calibri"/>
                          <a:cs typeface="Times New Roman"/>
                        </a:rPr>
                        <a:t>ФГБОУ ВО «Камчатский государственный университет им. В. Беринга»</a:t>
                      </a:r>
                      <a:endParaRPr lang="ru-RU" sz="1200">
                        <a:latin typeface="Calibri"/>
                        <a:ea typeface="Calibri"/>
                        <a:cs typeface="Times New Roman"/>
                      </a:endParaRPr>
                    </a:p>
                  </a:txBody>
                  <a:tcPr marL="68580" marR="68580" marT="0" marB="0" anchor="ctr"/>
                </a:tc>
                <a:tc>
                  <a:txBody>
                    <a:bodyPr/>
                    <a:lstStyle/>
                    <a:p>
                      <a:pPr algn="ctr">
                        <a:defRPr/>
                      </a:pPr>
                      <a:r>
                        <a:rPr lang="ru-RU" sz="1200" b="1">
                          <a:latin typeface="Times New Roman"/>
                          <a:cs typeface="Times New Roman"/>
                        </a:rPr>
                        <a:t>5</a:t>
                      </a:r>
                    </a:p>
                  </a:txBody>
                  <a:tcPr marL="68580" marR="68580" marT="0" marB="0" anchor="ctr"/>
                </a:tc>
                <a:tc>
                  <a:txBody>
                    <a:bodyPr/>
                    <a:lstStyle/>
                    <a:p>
                      <a:pPr marL="0" algn="ctr" defTabSz="914400" fontAlgn="b">
                        <a:defRPr/>
                      </a:pPr>
                      <a:r>
                        <a:rPr lang="ru-RU" sz="1200" b="1">
                          <a:solidFill>
                            <a:schemeClr val="dk1"/>
                          </a:solidFill>
                          <a:latin typeface="Times New Roman"/>
                          <a:ea typeface="+mn-ea"/>
                          <a:cs typeface="Times New Roman"/>
                        </a:rPr>
                        <a:t>1</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2</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2</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80,0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40,0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3,20</a:t>
                      </a:r>
                    </a:p>
                  </a:txBody>
                  <a:tcPr marL="9525" marR="9525" marT="9525" marB="0" anchor="ctr"/>
                </a:tc>
                <a:extLst>
                  <a:ext uri="{0D108BD9-81ED-4DB2-BD59-A6C34878D82A}">
                    <a16:rowId xmlns:a16="http://schemas.microsoft.com/office/drawing/2014/main" xmlns="" val="10003"/>
                  </a:ext>
                </a:extLst>
              </a:tr>
              <a:tr h="752576">
                <a:tc>
                  <a:txBody>
                    <a:bodyPr/>
                    <a:lstStyle/>
                    <a:p>
                      <a:pPr marL="0" marR="0" indent="0" algn="l" defTabSz="914400">
                        <a:lnSpc>
                          <a:spcPct val="114999"/>
                        </a:lnSpc>
                        <a:spcBef>
                          <a:spcPts val="0"/>
                        </a:spcBef>
                        <a:spcAft>
                          <a:spcPts val="0"/>
                        </a:spcAft>
                        <a:buClrTx/>
                        <a:buSzTx/>
                        <a:buFontTx/>
                        <a:buNone/>
                        <a:defRPr/>
                      </a:pPr>
                      <a:r>
                        <a:rPr lang="ru-RU" sz="1200">
                          <a:solidFill>
                            <a:srgbClr val="000000"/>
                          </a:solidFill>
                          <a:latin typeface="Times New Roman"/>
                          <a:ea typeface="Calibri"/>
                          <a:cs typeface="Times New Roman"/>
                        </a:rPr>
                        <a:t>КГПОАУ «Камчатский политехнический техникум»</a:t>
                      </a:r>
                      <a:endParaRPr lang="ru-RU" sz="1200">
                        <a:latin typeface="Calibri"/>
                        <a:ea typeface="Calibri"/>
                        <a:cs typeface="Times New Roman"/>
                      </a:endParaRPr>
                    </a:p>
                  </a:txBody>
                  <a:tcPr marL="68580" marR="68580" marT="0" marB="0" anchor="ctr"/>
                </a:tc>
                <a:tc>
                  <a:txBody>
                    <a:bodyPr/>
                    <a:lstStyle/>
                    <a:p>
                      <a:pPr algn="ctr">
                        <a:defRPr/>
                      </a:pPr>
                      <a:r>
                        <a:rPr lang="ru-RU" sz="1200" b="1">
                          <a:latin typeface="Times New Roman"/>
                          <a:cs typeface="Times New Roman"/>
                        </a:rPr>
                        <a:t>20</a:t>
                      </a:r>
                    </a:p>
                  </a:txBody>
                  <a:tcPr marL="68580" marR="68580" marT="0" marB="0" anchor="ctr"/>
                </a:tc>
                <a:tc>
                  <a:txBody>
                    <a:bodyPr/>
                    <a:lstStyle/>
                    <a:p>
                      <a:pPr marL="0" algn="ctr" defTabSz="914400" fontAlgn="b">
                        <a:defRPr/>
                      </a:pPr>
                      <a:r>
                        <a:rPr lang="ru-RU" sz="1200" b="1">
                          <a:solidFill>
                            <a:schemeClr val="dk1"/>
                          </a:solidFill>
                          <a:latin typeface="Times New Roman"/>
                          <a:ea typeface="+mn-ea"/>
                          <a:cs typeface="Times New Roman"/>
                        </a:rPr>
                        <a:t>3</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5</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12</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85,0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60,0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3,45</a:t>
                      </a:r>
                    </a:p>
                  </a:txBody>
                  <a:tcPr marL="9525" marR="9525" marT="9525" marB="0" anchor="ctr"/>
                </a:tc>
                <a:extLst>
                  <a:ext uri="{0D108BD9-81ED-4DB2-BD59-A6C34878D82A}">
                    <a16:rowId xmlns:a16="http://schemas.microsoft.com/office/drawing/2014/main" xmlns="" val="10004"/>
                  </a:ext>
                </a:extLst>
              </a:tr>
              <a:tr h="704506">
                <a:tc>
                  <a:txBody>
                    <a:bodyPr/>
                    <a:lstStyle/>
                    <a:p>
                      <a:pPr marL="0" marR="0" indent="0" algn="l" defTabSz="914400">
                        <a:lnSpc>
                          <a:spcPct val="114999"/>
                        </a:lnSpc>
                        <a:spcBef>
                          <a:spcPts val="0"/>
                        </a:spcBef>
                        <a:spcAft>
                          <a:spcPts val="0"/>
                        </a:spcAft>
                        <a:buClrTx/>
                        <a:buSzTx/>
                        <a:buFontTx/>
                        <a:buNone/>
                        <a:defRPr/>
                      </a:pPr>
                      <a:r>
                        <a:rPr lang="ru-RU" sz="1200">
                          <a:solidFill>
                            <a:srgbClr val="000000"/>
                          </a:solidFill>
                          <a:latin typeface="Times New Roman"/>
                          <a:ea typeface="Calibri"/>
                          <a:cs typeface="Times New Roman"/>
                        </a:rPr>
                        <a:t>КГПОБУ «Камчатский индустриальный техникум»</a:t>
                      </a:r>
                      <a:endParaRPr lang="ru-RU" sz="1200">
                        <a:latin typeface="Calibri"/>
                        <a:ea typeface="Calibri"/>
                        <a:cs typeface="Times New Roman"/>
                      </a:endParaRPr>
                    </a:p>
                  </a:txBody>
                  <a:tcPr marL="68580" marR="68580" marT="0" marB="0" anchor="ctr"/>
                </a:tc>
                <a:tc>
                  <a:txBody>
                    <a:bodyPr/>
                    <a:lstStyle/>
                    <a:p>
                      <a:pPr algn="ctr">
                        <a:defRPr/>
                      </a:pPr>
                      <a:r>
                        <a:rPr lang="ru-RU" sz="1200" b="1">
                          <a:latin typeface="Times New Roman"/>
                          <a:cs typeface="Times New Roman"/>
                        </a:rPr>
                        <a:t>8</a:t>
                      </a:r>
                    </a:p>
                  </a:txBody>
                  <a:tcPr marL="68580" marR="68580" marT="0" marB="0" anchor="ctr"/>
                </a:tc>
                <a:tc>
                  <a:txBody>
                    <a:bodyPr/>
                    <a:lstStyle/>
                    <a:p>
                      <a:pPr marL="0" algn="ctr" defTabSz="914400" fontAlgn="b">
                        <a:defRPr/>
                      </a:pPr>
                      <a:r>
                        <a:rPr lang="ru-RU" sz="1200" b="1">
                          <a:solidFill>
                            <a:schemeClr val="dk1"/>
                          </a:solidFill>
                          <a:latin typeface="Times New Roman"/>
                          <a:ea typeface="+mn-ea"/>
                          <a:cs typeface="Times New Roman"/>
                        </a:rPr>
                        <a:t>5</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2</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1</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37,5</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12,5</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2,50</a:t>
                      </a:r>
                    </a:p>
                  </a:txBody>
                  <a:tcPr marL="9525" marR="9525" marT="9525" marB="0" anchor="ctr"/>
                </a:tc>
                <a:extLst>
                  <a:ext uri="{0D108BD9-81ED-4DB2-BD59-A6C34878D82A}">
                    <a16:rowId xmlns:a16="http://schemas.microsoft.com/office/drawing/2014/main" xmlns="" val="10005"/>
                  </a:ext>
                </a:extLst>
              </a:tr>
              <a:tr h="564651">
                <a:tc>
                  <a:txBody>
                    <a:bodyPr/>
                    <a:lstStyle/>
                    <a:p>
                      <a:pPr>
                        <a:lnSpc>
                          <a:spcPct val="114999"/>
                        </a:lnSpc>
                        <a:spcAft>
                          <a:spcPts val="0"/>
                        </a:spcAft>
                        <a:defRPr/>
                      </a:pPr>
                      <a:r>
                        <a:rPr lang="ru-RU" sz="1200">
                          <a:solidFill>
                            <a:srgbClr val="000000"/>
                          </a:solidFill>
                          <a:latin typeface="Times New Roman"/>
                          <a:ea typeface="Calibri"/>
                          <a:cs typeface="Times New Roman"/>
                        </a:rPr>
                        <a:t>КГПОБУ «Паланский колледж»</a:t>
                      </a:r>
                      <a:endParaRPr lang="ru-RU" sz="1200">
                        <a:latin typeface="Calibri"/>
                        <a:ea typeface="Calibri"/>
                        <a:cs typeface="Times New Roman"/>
                      </a:endParaRPr>
                    </a:p>
                  </a:txBody>
                  <a:tcPr marL="68580" marR="68580" marT="0" marB="0" anchor="ctr"/>
                </a:tc>
                <a:tc>
                  <a:txBody>
                    <a:bodyPr/>
                    <a:lstStyle/>
                    <a:p>
                      <a:pPr algn="ctr">
                        <a:defRPr/>
                      </a:pPr>
                      <a:r>
                        <a:rPr lang="ru-RU" sz="1200" b="1">
                          <a:latin typeface="Times New Roman"/>
                          <a:cs typeface="Times New Roman"/>
                        </a:rPr>
                        <a:t>7</a:t>
                      </a:r>
                    </a:p>
                  </a:txBody>
                  <a:tcPr marL="68580" marR="68580" marT="0" marB="0" anchor="ctr"/>
                </a:tc>
                <a:tc>
                  <a:txBody>
                    <a:bodyPr/>
                    <a:lstStyle/>
                    <a:p>
                      <a:pPr marL="0" algn="ctr" defTabSz="914400" fontAlgn="b">
                        <a:defRPr/>
                      </a:pPr>
                      <a:r>
                        <a:rPr lang="ru-RU" sz="1200" b="1">
                          <a:solidFill>
                            <a:schemeClr val="dk1"/>
                          </a:solidFill>
                          <a:latin typeface="Times New Roman"/>
                          <a:ea typeface="+mn-ea"/>
                          <a:cs typeface="Times New Roman"/>
                        </a:rPr>
                        <a:t>6</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1</a:t>
                      </a:r>
                    </a:p>
                  </a:txBody>
                  <a:tcPr marL="9525" marR="9525" marT="9525" marB="0" anchor="ctr"/>
                </a:tc>
                <a:tc>
                  <a:txBody>
                    <a:bodyPr/>
                    <a:lstStyle/>
                    <a:p>
                      <a:pPr marL="0" algn="ctr" defTabSz="914400" fontAlgn="b">
                        <a:defRPr/>
                      </a:pPr>
                      <a:r>
                        <a:rPr lang="ru-RU" sz="1200" b="1">
                          <a:solidFill>
                            <a:schemeClr val="dk1"/>
                          </a:solidFill>
                          <a:latin typeface="Times New Roman"/>
                          <a:ea typeface="+mn-ea"/>
                          <a:cs typeface="Times New Roman"/>
                        </a:rPr>
                        <a:t>0</a:t>
                      </a:r>
                    </a:p>
                  </a:txBody>
                  <a:tcPr marL="9525" marR="9525" marT="9525" marB="0" anchor="ctr"/>
                </a:tc>
                <a:tc>
                  <a:txBody>
                    <a:bodyPr/>
                    <a:lstStyle/>
                    <a:p>
                      <a:pPr marL="0" algn="ctr" defTabSz="914400" fontAlgn="b">
                        <a:defRPr/>
                      </a:pPr>
                      <a:r>
                        <a:rPr lang="ru-RU" sz="1200" b="1" dirty="0">
                          <a:solidFill>
                            <a:schemeClr val="dk1"/>
                          </a:solidFill>
                          <a:latin typeface="Times New Roman"/>
                          <a:ea typeface="+mn-ea"/>
                          <a:cs typeface="Times New Roman"/>
                        </a:rPr>
                        <a:t>0</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14,3</a:t>
                      </a:r>
                    </a:p>
                  </a:txBody>
                  <a:tcPr marL="9525" marR="9525" marT="9525" marB="0" anchor="ctr"/>
                </a:tc>
                <a:tc>
                  <a:txBody>
                    <a:bodyPr/>
                    <a:lstStyle/>
                    <a:p>
                      <a:pPr marL="0" algn="ctr" defTabSz="914400">
                        <a:defRPr/>
                      </a:pPr>
                      <a:r>
                        <a:rPr lang="ru-RU" sz="1200" b="1">
                          <a:solidFill>
                            <a:schemeClr val="dk1"/>
                          </a:solidFill>
                          <a:latin typeface="Times New Roman"/>
                          <a:ea typeface="+mn-ea"/>
                          <a:cs typeface="Times New Roman"/>
                        </a:rPr>
                        <a:t>0,0</a:t>
                      </a:r>
                      <a:endParaRPr/>
                    </a:p>
                  </a:txBody>
                  <a:tcPr marL="9525" marR="9525" marT="9525" marB="0" anchor="ctr"/>
                </a:tc>
                <a:tc>
                  <a:txBody>
                    <a:bodyPr/>
                    <a:lstStyle/>
                    <a:p>
                      <a:pPr marL="0" algn="ctr" defTabSz="914400">
                        <a:defRPr/>
                      </a:pPr>
                      <a:r>
                        <a:rPr lang="ru-RU" sz="1200" b="1" dirty="0">
                          <a:solidFill>
                            <a:schemeClr val="dk1"/>
                          </a:solidFill>
                          <a:latin typeface="Times New Roman"/>
                          <a:ea typeface="+mn-ea"/>
                          <a:cs typeface="Times New Roman"/>
                        </a:rPr>
                        <a:t>2,14</a:t>
                      </a:r>
                    </a:p>
                  </a:txBody>
                  <a:tcPr marL="9525" marR="9525" marT="9525" marB="0" anchor="ctr"/>
                </a:tc>
                <a:extLst>
                  <a:ext uri="{0D108BD9-81ED-4DB2-BD59-A6C34878D82A}">
                    <a16:rowId xmlns:a16="http://schemas.microsoft.com/office/drawing/2014/main" xmlns="" val="10006"/>
                  </a:ext>
                </a:extLst>
              </a:tr>
            </a:tbl>
          </a:graphicData>
        </a:graphic>
      </p:graphicFrame>
      <p:sp>
        <p:nvSpPr>
          <p:cNvPr id="8" name="Скругленный прямоугольник 7"/>
          <p:cNvSpPr/>
          <p:nvPr/>
        </p:nvSpPr>
        <p:spPr bwMode="auto">
          <a:xfrm>
            <a:off x="10594513" y="760365"/>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обществознание</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814813" y="4976168"/>
            <a:ext cx="5028204" cy="954107"/>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  Средняя результативность выполнения заданий освоившими ООП находится на низком уровне и составляет 46,3%. На максимальном уровне (100,0%) не выполнено ни одно задание проверочной работы.</a:t>
            </a:r>
            <a:endParaRPr/>
          </a:p>
        </p:txBody>
      </p:sp>
      <p:sp>
        <p:nvSpPr>
          <p:cNvPr id="7" name="Заголовок 1"/>
          <p:cNvSpPr txBox="1"/>
          <p:nvPr/>
        </p:nvSpPr>
        <p:spPr bwMode="auto">
          <a:xfrm>
            <a:off x="2145491" y="226149"/>
            <a:ext cx="7743007"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dirty="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465176" y="893430"/>
            <a:ext cx="10349722"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обществознание</a:t>
            </a:r>
            <a:endParaRPr lang="ru-RU" sz="1200" b="1" i="0" u="none" strike="noStrike" cap="none" spc="0">
              <a:ln>
                <a:noFill/>
              </a:ln>
              <a:solidFill>
                <a:srgbClr val="0070C0"/>
              </a:solidFill>
              <a:latin typeface="Times New Roman"/>
              <a:ea typeface="+mn-ea"/>
              <a:cs typeface="Times New Roman"/>
            </a:endParaRPr>
          </a:p>
        </p:txBody>
      </p:sp>
      <p:graphicFrame>
        <p:nvGraphicFramePr>
          <p:cNvPr id="9" name="Диаграмма 8"/>
          <p:cNvGraphicFramePr>
            <a:graphicFrameLocks/>
          </p:cNvGraphicFramePr>
          <p:nvPr/>
        </p:nvGraphicFramePr>
        <p:xfrm>
          <a:off x="814813" y="1911285"/>
          <a:ext cx="5183471" cy="2977788"/>
        </p:xfrm>
        <a:graphic>
          <a:graphicData uri="http://schemas.openxmlformats.org/drawingml/2006/chart">
            <c:chart xmlns:c="http://schemas.openxmlformats.org/drawingml/2006/chart" xmlns:r="http://schemas.openxmlformats.org/officeDocument/2006/relationships" r:id="rId3"/>
          </a:graphicData>
        </a:graphic>
      </p:graphicFrame>
      <p:sp>
        <p:nvSpPr>
          <p:cNvPr id="10" name="Объект 7"/>
          <p:cNvSpPr txBox="1"/>
          <p:nvPr/>
        </p:nvSpPr>
        <p:spPr bwMode="auto">
          <a:xfrm>
            <a:off x="6309360" y="1800252"/>
            <a:ext cx="5797295" cy="4783428"/>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1. Владеть знаниями об обществе, общественных потребностях и отношениях, социальной динамике и ее формах, об историческом и этническом многообразии культур, особенностях профессиональной деятельности в области науки и культуры.</a:t>
            </a:r>
            <a:endParaRPr dirty="0"/>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2. Уметь определять смысл научных понятий и терминов при анализе и оценке социальных явлений.</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3. Классифицировать и </a:t>
            </a:r>
            <a:r>
              <a:rPr lang="ru-RU" sz="1000" dirty="0" err="1">
                <a:solidFill>
                  <a:srgbClr val="C00000"/>
                </a:solidFill>
                <a:latin typeface="Times New Roman"/>
                <a:cs typeface="Times New Roman"/>
              </a:rPr>
              <a:t>типологизировать</a:t>
            </a:r>
            <a:r>
              <a:rPr lang="ru-RU" sz="1000" dirty="0">
                <a:solidFill>
                  <a:srgbClr val="C00000"/>
                </a:solidFill>
                <a:latin typeface="Times New Roman"/>
                <a:cs typeface="Times New Roman"/>
              </a:rPr>
              <a:t> на основе предложенных критериев понятия и термины, отражающие социальные явления и процессы.</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4. Владеть знаниями об обществе, общественных потребностях и отношениях, социальной динамике и ее формах, особенностях процесса </a:t>
            </a:r>
            <a:r>
              <a:rPr lang="ru-RU" sz="1000" dirty="0" err="1">
                <a:solidFill>
                  <a:srgbClr val="C00000"/>
                </a:solidFill>
                <a:latin typeface="Times New Roman"/>
                <a:cs typeface="Times New Roman"/>
              </a:rPr>
              <a:t>цифровизации</a:t>
            </a:r>
            <a:r>
              <a:rPr lang="ru-RU" sz="1000" dirty="0">
                <a:solidFill>
                  <a:srgbClr val="C00000"/>
                </a:solidFill>
                <a:latin typeface="Times New Roman"/>
                <a:cs typeface="Times New Roman"/>
              </a:rPr>
              <a:t> и влияния массовых коммуникаций на все сферы жизни общества, перспективах развития современного общества, человеке как субъекте общественных отношений.</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5. Владеть знаниями об историческом и этническом многообразии культур.</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Задания </a:t>
            </a:r>
            <a:r>
              <a:rPr lang="ru-RU" sz="1000" dirty="0" smtClean="0">
                <a:solidFill>
                  <a:srgbClr val="C00000"/>
                </a:solidFill>
                <a:latin typeface="Times New Roman"/>
                <a:cs typeface="Times New Roman"/>
              </a:rPr>
              <a:t>6, 8</a:t>
            </a:r>
            <a:r>
              <a:rPr lang="ru-RU" sz="1000" dirty="0">
                <a:solidFill>
                  <a:srgbClr val="C00000"/>
                </a:solidFill>
                <a:latin typeface="Times New Roman"/>
                <a:cs typeface="Times New Roman"/>
              </a:rPr>
              <a:t>. Владеть знаниями об экономике, роли государства в экономике, конкуренции и </a:t>
            </a:r>
            <a:r>
              <a:rPr lang="ru-RU" sz="1000" dirty="0" err="1">
                <a:solidFill>
                  <a:srgbClr val="C00000"/>
                </a:solidFill>
                <a:latin typeface="Times New Roman"/>
                <a:cs typeface="Times New Roman"/>
              </a:rPr>
              <a:t>импортозамещении</a:t>
            </a:r>
            <a:r>
              <a:rPr lang="ru-RU" sz="1000" dirty="0">
                <a:solidFill>
                  <a:srgbClr val="C00000"/>
                </a:solidFill>
                <a:latin typeface="Times New Roman"/>
                <a:cs typeface="Times New Roman"/>
              </a:rPr>
              <a:t>, особенностях рыночных отношений в современной экономике, основных понятиях и терминах, отражающих явления  и процессы социальной действительности.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9. Уметь объяснять примерами связи экономической деятельности и проблем устойчивого развития; макроэкономических показателей и качества жизни; спроса и предложения; отражать связи социальных объектов и явлений с помощью различных знаковых систем, в том числе в графиках.</a:t>
            </a:r>
            <a:endParaRPr dirty="0"/>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Задания 10</a:t>
            </a:r>
            <a:r>
              <a:rPr lang="ru-RU" sz="1000" dirty="0">
                <a:solidFill>
                  <a:srgbClr val="C00000"/>
                </a:solidFill>
                <a:latin typeface="Times New Roman"/>
                <a:cs typeface="Times New Roman"/>
              </a:rPr>
              <a:t>, </a:t>
            </a:r>
            <a:r>
              <a:rPr lang="ru-RU" sz="1000" dirty="0" smtClean="0">
                <a:solidFill>
                  <a:srgbClr val="C00000"/>
                </a:solidFill>
                <a:latin typeface="Times New Roman"/>
                <a:cs typeface="Times New Roman"/>
              </a:rPr>
              <a:t>задание 14</a:t>
            </a:r>
            <a:r>
              <a:rPr lang="ru-RU" sz="1000" dirty="0">
                <a:solidFill>
                  <a:srgbClr val="C00000"/>
                </a:solidFill>
                <a:latin typeface="Times New Roman"/>
                <a:cs typeface="Times New Roman"/>
              </a:rPr>
              <a:t>. Уметь определять смысл, различать признаки научных понятий при анализе и оценке социальных явлений.</a:t>
            </a:r>
            <a:r>
              <a:rPr lang="ru-RU" sz="1000" dirty="0">
                <a:solidFill>
                  <a:srgbClr val="0070C0"/>
                </a:solidFill>
                <a:latin typeface="Times New Roman"/>
                <a:cs typeface="Times New Roman"/>
              </a:rPr>
              <a:t>	</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Задания </a:t>
            </a:r>
            <a:r>
              <a:rPr lang="ru-RU" sz="1000" dirty="0" smtClean="0">
                <a:solidFill>
                  <a:srgbClr val="C00000"/>
                </a:solidFill>
                <a:latin typeface="Times New Roman"/>
                <a:cs typeface="Times New Roman"/>
              </a:rPr>
              <a:t>11, 12</a:t>
            </a:r>
            <a:r>
              <a:rPr lang="ru-RU" sz="1000" dirty="0">
                <a:solidFill>
                  <a:srgbClr val="C00000"/>
                </a:solidFill>
                <a:latin typeface="Times New Roman"/>
                <a:cs typeface="Times New Roman"/>
              </a:rPr>
              <a:t>. Уметь устанавливать, выявлять, отражать связи социальных объектов и явлений с помощью различных знаковых систем, в том числе в диаграммах, включая нормы права, государства, субъектов и органов государственной власти в Российской Федерации.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Задания 13</a:t>
            </a:r>
            <a:r>
              <a:rPr lang="ru-RU" sz="1000" dirty="0" smtClean="0">
                <a:solidFill>
                  <a:srgbClr val="C00000"/>
                </a:solidFill>
                <a:latin typeface="Times New Roman"/>
                <a:cs typeface="Times New Roman"/>
              </a:rPr>
              <a:t>, 15, 16</a:t>
            </a:r>
            <a:r>
              <a:rPr lang="ru-RU" sz="1000" dirty="0">
                <a:solidFill>
                  <a:srgbClr val="C00000"/>
                </a:solidFill>
                <a:latin typeface="Times New Roman"/>
                <a:cs typeface="Times New Roman"/>
              </a:rPr>
              <a:t>. Классифицировать и </a:t>
            </a:r>
            <a:r>
              <a:rPr lang="ru-RU" sz="1000" dirty="0" err="1">
                <a:solidFill>
                  <a:srgbClr val="C00000"/>
                </a:solidFill>
                <a:latin typeface="Times New Roman"/>
                <a:cs typeface="Times New Roman"/>
              </a:rPr>
              <a:t>типологизировать</a:t>
            </a:r>
            <a:r>
              <a:rPr lang="ru-RU" sz="1000" dirty="0">
                <a:solidFill>
                  <a:srgbClr val="C00000"/>
                </a:solidFill>
                <a:latin typeface="Times New Roman"/>
                <a:cs typeface="Times New Roman"/>
              </a:rPr>
              <a:t> понятия и термины, отражающие социальные явления и процессы.</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17. Осуществлять учебно-исследовательскую и проектную деятельность с использованием полученных знаний, готовить письменные работы (развернутые ответы, сочинения) по изученным темам. Применять знания и информацию, полученную из источников разного типа.</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72849" y="404666"/>
            <a:ext cx="7433066" cy="840660"/>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800" b="1" i="0" u="none" strike="noStrike" cap="none" spc="-50" dirty="0">
                <a:ln>
                  <a:noFill/>
                </a:ln>
                <a:solidFill>
                  <a:srgbClr val="000000"/>
                </a:solidFill>
                <a:latin typeface="Times New Roman"/>
                <a:ea typeface="+mj-ea"/>
                <a:cs typeface="Times New Roman"/>
              </a:rPr>
              <a:t>Основные </a:t>
            </a:r>
            <a:r>
              <a:rPr lang="ru-RU" sz="2800" b="1" i="0" u="none" strike="noStrike" cap="none" spc="-50" dirty="0" smtClean="0">
                <a:ln>
                  <a:noFill/>
                </a:ln>
                <a:solidFill>
                  <a:srgbClr val="000000"/>
                </a:solidFill>
                <a:latin typeface="Times New Roman"/>
                <a:ea typeface="+mj-ea"/>
                <a:cs typeface="Times New Roman"/>
              </a:rPr>
              <a:t>выводы</a:t>
            </a:r>
          </a:p>
          <a:p>
            <a:pPr marL="0" marR="0" lvl="0" indent="0" algn="ctr" defTabSz="914400">
              <a:lnSpc>
                <a:spcPct val="85000"/>
              </a:lnSpc>
              <a:spcBef>
                <a:spcPts val="0"/>
              </a:spcBef>
              <a:spcAft>
                <a:spcPts val="0"/>
              </a:spcAft>
              <a:buClrTx/>
              <a:buSzTx/>
              <a:buFontTx/>
              <a:buNone/>
              <a:defRPr/>
            </a:pPr>
            <a:r>
              <a:rPr lang="ru-RU" sz="2400" b="1" i="0" u="none" strike="noStrike" cap="none" spc="-50" dirty="0" smtClean="0">
                <a:ln>
                  <a:noFill/>
                </a:ln>
                <a:solidFill>
                  <a:srgbClr val="000000"/>
                </a:solidFill>
                <a:latin typeface="Times New Roman"/>
                <a:ea typeface="+mj-ea"/>
                <a:cs typeface="Times New Roman"/>
              </a:rPr>
              <a:t>в сравнении с результатами 2023 года</a:t>
            </a:r>
            <a:endParaRPr lang="ru-RU" sz="2400" b="1" i="0" u="none" strike="noStrike" cap="none" spc="-50" dirty="0">
              <a:ln>
                <a:noFill/>
              </a:ln>
              <a:solidFill>
                <a:srgbClr val="000000"/>
              </a:solidFill>
              <a:latin typeface="Times New Roman"/>
              <a:ea typeface="+mj-ea"/>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891820338"/>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3611888326"/>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2939872458"/>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3535619279"/>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обществознание</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4000" b="1" i="0" u="none" strike="noStrike" cap="none" spc="-50">
                <a:ln>
                  <a:noFill/>
                </a:ln>
                <a:solidFill>
                  <a:srgbClr val="000000"/>
                </a:solidFill>
                <a:latin typeface="Times New Roman"/>
                <a:ea typeface="+mj-ea"/>
                <a:cs typeface="Times New Roman"/>
              </a:rPr>
              <a:t>Основные результаты по </a:t>
            </a:r>
            <a:r>
              <a:rPr lang="ru-RU" sz="4000" b="1" i="0" u="none" strike="noStrike" cap="none" spc="-50">
                <a:ln>
                  <a:noFill/>
                </a:ln>
                <a:solidFill>
                  <a:schemeClr val="tx1"/>
                </a:solidFill>
                <a:latin typeface="Times New Roman"/>
                <a:ea typeface="+mj-ea"/>
                <a:cs typeface="Times New Roman"/>
              </a:rPr>
              <a:t>ФИЗИКЕ</a:t>
            </a:r>
            <a:endParaRPr lang="ru-RU" sz="4000" b="0" i="0" u="none" strike="noStrike" cap="none" spc="-50">
              <a:ln>
                <a:noFill/>
              </a:ln>
              <a:solidFill>
                <a:schemeClr val="tx1"/>
              </a:solidFill>
              <a:latin typeface="Times New Roman"/>
              <a:ea typeface="+mj-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физике</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физика</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338366" y="1590445"/>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151210"/>
            <a:ext cx="5446127" cy="975719"/>
          </a:xfrm>
          <a:prstGeom prst="rect">
            <a:avLst/>
          </a:prstGeom>
          <a:noFill/>
        </p:spPr>
        <p:txBody>
          <a:bodyPr wrap="square" rtlCol="0">
            <a:spAutoFit/>
          </a:bodyPr>
          <a:lstStyle/>
          <a:p>
            <a:pPr lvl="0" algn="just">
              <a:defRPr/>
            </a:pPr>
            <a:r>
              <a:rPr lang="ru-RU" sz="1400">
                <a:solidFill>
                  <a:srgbClr val="000000"/>
                </a:solidFill>
                <a:latin typeface="Times New Roman"/>
                <a:cs typeface="Times New Roman"/>
              </a:rPr>
              <a:t>47</a:t>
            </a:r>
            <a:r>
              <a:rPr lang="ru-RU" sz="1600" b="0" i="0" u="none" strike="noStrike" cap="none" spc="0">
                <a:ln>
                  <a:noFill/>
                </a:ln>
                <a:solidFill>
                  <a:srgbClr val="000000"/>
                </a:solidFill>
                <a:latin typeface="Times New Roman"/>
                <a:ea typeface="Arial"/>
                <a:cs typeface="Times New Roman"/>
              </a:rPr>
              <a:t> </a:t>
            </a:r>
            <a:r>
              <a:rPr lang="ru-RU" sz="1400">
                <a:solidFill>
                  <a:srgbClr val="000000"/>
                </a:solidFill>
                <a:latin typeface="Times New Roman"/>
                <a:cs typeface="Times New Roman"/>
              </a:rPr>
              <a:t>студентов, освоивших ООП</a:t>
            </a:r>
            <a:r>
              <a:rPr lang="ru-RU" sz="1600">
                <a:solidFill>
                  <a:srgbClr val="000000"/>
                </a:solidFill>
                <a:latin typeface="Times New Roman"/>
                <a:cs typeface="Times New Roman"/>
              </a:rPr>
              <a:t>, (</a:t>
            </a:r>
            <a:r>
              <a:rPr lang="ru-RU" sz="1400">
                <a:solidFill>
                  <a:srgbClr val="000000"/>
                </a:solidFill>
                <a:latin typeface="Times New Roman"/>
                <a:cs typeface="Times New Roman"/>
              </a:rPr>
              <a:t>32,2% от принявших участие в ВПР СПО по физике) выполнили менее 50% заданий проверочной работы, продемонстрировав уровень освоения образовательной программы ниже базового.</a:t>
            </a:r>
            <a:endParaRPr lang="ru-RU" sz="1400" b="0" i="0" u="none" strike="noStrike" cap="none" spc="0">
              <a:ln>
                <a:noFill/>
              </a:ln>
              <a:solidFill>
                <a:srgbClr val="000000"/>
              </a:solidFill>
              <a:latin typeface="Times New Roman"/>
              <a:ea typeface="+mn-ea"/>
              <a:cs typeface="Times New Roman"/>
            </a:endParaRPr>
          </a:p>
        </p:txBody>
      </p:sp>
      <p:sp>
        <p:nvSpPr>
          <p:cNvPr id="12" name="TextBox 11"/>
          <p:cNvSpPr txBox="1"/>
          <p:nvPr/>
        </p:nvSpPr>
        <p:spPr bwMode="auto">
          <a:xfrm>
            <a:off x="6158609" y="2375652"/>
            <a:ext cx="5730827" cy="1169551"/>
          </a:xfrm>
          <a:prstGeom prst="rect">
            <a:avLst/>
          </a:prstGeom>
          <a:noFill/>
        </p:spPr>
        <p:txBody>
          <a:bodyPr wrap="square" rtlCol="0">
            <a:spAutoFit/>
          </a:bodyPr>
          <a:lstStyle/>
          <a:p>
            <a:pPr algn="just">
              <a:defRPr/>
            </a:pPr>
            <a:r>
              <a:rPr lang="ru-RU" sz="1400" dirty="0">
                <a:solidFill>
                  <a:srgbClr val="000000"/>
                </a:solidFill>
                <a:latin typeface="Times New Roman"/>
                <a:cs typeface="Times New Roman"/>
              </a:rPr>
              <a:t>  В целом по совокупности распределения первичных баллов </a:t>
            </a:r>
            <a:r>
              <a:rPr lang="ru-RU" sz="1400" dirty="0" smtClean="0">
                <a:solidFill>
                  <a:srgbClr val="000000"/>
                </a:solidFill>
                <a:latin typeface="Times New Roman"/>
                <a:cs typeface="Times New Roman"/>
              </a:rPr>
              <a:t>2,1</a:t>
            </a:r>
            <a:r>
              <a:rPr lang="ru-RU" sz="1400" dirty="0">
                <a:solidFill>
                  <a:srgbClr val="000000"/>
                </a:solidFill>
                <a:latin typeface="Times New Roman"/>
                <a:cs typeface="Times New Roman"/>
              </a:rPr>
              <a:t>%  студентов, освоивших ООП (3 человека), получили за выполнение работы 0 баллов, не выполнив ни одного задания (или выполнив неверно). Выполнивших работу в полном объеме среди студентов СПО нет.</a:t>
            </a:r>
            <a:endParaRPr dirty="0"/>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физика</a:t>
            </a:r>
            <a:endParaRPr lang="ru-RU" sz="1200" b="1" i="0" u="none" strike="noStrike" cap="none" spc="0">
              <a:ln>
                <a:noFill/>
              </a:ln>
              <a:solidFill>
                <a:srgbClr val="0070C0"/>
              </a:solidFill>
              <a:latin typeface="Times New Roman"/>
              <a:ea typeface="+mn-ea"/>
              <a:cs typeface="Times New Roman"/>
            </a:endParaRPr>
          </a:p>
        </p:txBody>
      </p:sp>
      <p:graphicFrame>
        <p:nvGraphicFramePr>
          <p:cNvPr id="10" name="Диаграмма 9"/>
          <p:cNvGraphicFramePr>
            <a:graphicFrameLocks/>
          </p:cNvGraphicFramePr>
          <p:nvPr/>
        </p:nvGraphicFramePr>
        <p:xfrm>
          <a:off x="199176" y="2138702"/>
          <a:ext cx="5515824" cy="28769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Диаграмма 10"/>
          <p:cNvGraphicFramePr>
            <a:graphicFrameLocks/>
          </p:cNvGraphicFramePr>
          <p:nvPr/>
        </p:nvGraphicFramePr>
        <p:xfrm>
          <a:off x="6158609" y="3329759"/>
          <a:ext cx="5944722" cy="280633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472849" y="255196"/>
            <a:ext cx="7433066" cy="747128"/>
          </a:xfrm>
          <a:prstGeom prst="rect">
            <a:avLst/>
          </a:prstGeom>
          <a:solidFill>
            <a:schemeClr val="bg1">
              <a:alpha val="0"/>
            </a:schemeClr>
          </a:solidFill>
        </p:spPr>
        <p:txBody>
          <a:bodyPr>
            <a:normAutofit fontScale="925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Результаты выполнения проверочной работы по </a:t>
            </a:r>
            <a:r>
              <a:rPr lang="ru-RU" sz="2400" b="1">
                <a:solidFill>
                  <a:srgbClr val="000000"/>
                </a:solidFill>
                <a:latin typeface="Times New Roman"/>
                <a:cs typeface="Times New Roman"/>
              </a:rPr>
              <a:t>физике</a:t>
            </a:r>
            <a:r>
              <a:rPr lang="ru-RU" sz="2400" b="1" i="0" u="none" strike="noStrike" cap="none" spc="-50">
                <a:ln>
                  <a:noFill/>
                </a:ln>
                <a:solidFill>
                  <a:srgbClr val="000000"/>
                </a:solidFill>
                <a:latin typeface="Times New Roman"/>
                <a:ea typeface="+mj-ea"/>
                <a:cs typeface="Times New Roman"/>
              </a:rPr>
              <a:t> по ОО СПО студентами, освоившими ООП (%)</a:t>
            </a:r>
          </a:p>
        </p:txBody>
      </p:sp>
      <p:graphicFrame>
        <p:nvGraphicFramePr>
          <p:cNvPr id="7" name="Таблица 6"/>
          <p:cNvGraphicFramePr>
            <a:graphicFrameLocks noGrp="1"/>
          </p:cNvGraphicFramePr>
          <p:nvPr>
            <p:extLst>
              <p:ext uri="{D42A27DB-BD31-4B8C-83A1-F6EECF244321}">
                <p14:modId xmlns:p14="http://schemas.microsoft.com/office/powerpoint/2010/main" val="3867384426"/>
              </p:ext>
            </p:extLst>
          </p:nvPr>
        </p:nvGraphicFramePr>
        <p:xfrm>
          <a:off x="742546" y="1635008"/>
          <a:ext cx="10893672" cy="4621024"/>
        </p:xfrm>
        <a:graphic>
          <a:graphicData uri="http://schemas.openxmlformats.org/drawingml/2006/table">
            <a:tbl>
              <a:tblPr firstRow="1" bandRow="1">
                <a:tableStyleId>{5C22544A-7EE6-4342-B048-85BDC9FD1C3A}</a:tableStyleId>
              </a:tblPr>
              <a:tblGrid>
                <a:gridCol w="3358664">
                  <a:extLst>
                    <a:ext uri="{9D8B030D-6E8A-4147-A177-3AD203B41FA5}">
                      <a16:colId xmlns:a16="http://schemas.microsoft.com/office/drawing/2014/main" xmlns="" val="20000"/>
                    </a:ext>
                  </a:extLst>
                </a:gridCol>
                <a:gridCol w="941876">
                  <a:extLst>
                    <a:ext uri="{9D8B030D-6E8A-4147-A177-3AD203B41FA5}">
                      <a16:colId xmlns:a16="http://schemas.microsoft.com/office/drawing/2014/main" xmlns="" val="20001"/>
                    </a:ext>
                  </a:extLst>
                </a:gridCol>
                <a:gridCol w="941876">
                  <a:extLst>
                    <a:ext uri="{9D8B030D-6E8A-4147-A177-3AD203B41FA5}">
                      <a16:colId xmlns:a16="http://schemas.microsoft.com/office/drawing/2014/main" xmlns="" val="20002"/>
                    </a:ext>
                  </a:extLst>
                </a:gridCol>
                <a:gridCol w="941876">
                  <a:extLst>
                    <a:ext uri="{9D8B030D-6E8A-4147-A177-3AD203B41FA5}">
                      <a16:colId xmlns:a16="http://schemas.microsoft.com/office/drawing/2014/main" xmlns="" val="20003"/>
                    </a:ext>
                  </a:extLst>
                </a:gridCol>
                <a:gridCol w="941876">
                  <a:extLst>
                    <a:ext uri="{9D8B030D-6E8A-4147-A177-3AD203B41FA5}">
                      <a16:colId xmlns:a16="http://schemas.microsoft.com/office/drawing/2014/main" xmlns="" val="20004"/>
                    </a:ext>
                  </a:extLst>
                </a:gridCol>
                <a:gridCol w="941876">
                  <a:extLst>
                    <a:ext uri="{9D8B030D-6E8A-4147-A177-3AD203B41FA5}">
                      <a16:colId xmlns:a16="http://schemas.microsoft.com/office/drawing/2014/main" xmlns="" val="20005"/>
                    </a:ext>
                  </a:extLst>
                </a:gridCol>
                <a:gridCol w="941876">
                  <a:extLst>
                    <a:ext uri="{9D8B030D-6E8A-4147-A177-3AD203B41FA5}">
                      <a16:colId xmlns:a16="http://schemas.microsoft.com/office/drawing/2014/main" xmlns="" val="20006"/>
                    </a:ext>
                  </a:extLst>
                </a:gridCol>
                <a:gridCol w="941876">
                  <a:extLst>
                    <a:ext uri="{9D8B030D-6E8A-4147-A177-3AD203B41FA5}">
                      <a16:colId xmlns:a16="http://schemas.microsoft.com/office/drawing/2014/main" xmlns="" val="20007"/>
                    </a:ext>
                  </a:extLst>
                </a:gridCol>
                <a:gridCol w="941876">
                  <a:extLst>
                    <a:ext uri="{9D8B030D-6E8A-4147-A177-3AD203B41FA5}">
                      <a16:colId xmlns:a16="http://schemas.microsoft.com/office/drawing/2014/main" xmlns="" val="20008"/>
                    </a:ext>
                  </a:extLst>
                </a:gridCol>
              </a:tblGrid>
              <a:tr h="623128">
                <a:tc rowSpan="2">
                  <a:txBody>
                    <a:bodyPr/>
                    <a:lstStyle/>
                    <a:p>
                      <a:pPr algn="ctr">
                        <a:defRPr/>
                      </a:pPr>
                      <a:r>
                        <a:rPr lang="ru-RU" sz="1200" b="1" i="0" u="none" strike="noStrike" dirty="0">
                          <a:solidFill>
                            <a:srgbClr val="000000"/>
                          </a:solidFill>
                          <a:latin typeface="Times New Roman"/>
                          <a:cs typeface="Times New Roman"/>
                        </a:rPr>
                        <a:t>Группы участников</a:t>
                      </a:r>
                      <a:endParaRPr dirty="0"/>
                    </a:p>
                  </a:txBody>
                  <a:tcPr marL="9525" marR="9525" marT="9525" marB="0" anchor="ctr"/>
                </a:tc>
                <a:tc gridSpan="5">
                  <a:txBody>
                    <a:bodyPr/>
                    <a:lstStyle/>
                    <a:p>
                      <a:pPr algn="ctr">
                        <a:defRPr/>
                      </a:pPr>
                      <a:r>
                        <a:rPr lang="ru-RU" sz="1200" b="1" i="0" u="none" strike="noStrike" dirty="0" smtClean="0">
                          <a:solidFill>
                            <a:srgbClr val="000000"/>
                          </a:solidFill>
                          <a:latin typeface="Times New Roman"/>
                          <a:cs typeface="Times New Roman"/>
                        </a:rPr>
                        <a:t>Количество участников,</a:t>
                      </a:r>
                      <a:r>
                        <a:rPr lang="ru-RU" sz="1200" b="1" i="0" u="none" strike="noStrike" baseline="0" dirty="0" smtClean="0">
                          <a:solidFill>
                            <a:srgbClr val="000000"/>
                          </a:solidFill>
                          <a:latin typeface="Times New Roman"/>
                          <a:cs typeface="Times New Roman"/>
                        </a:rPr>
                        <a:t> получивших баллы:</a:t>
                      </a:r>
                      <a:endParaRPr lang="ru-RU" sz="1200" b="1" i="0" u="none" strike="noStrike" dirty="0">
                        <a:solidFill>
                          <a:srgbClr val="000000"/>
                        </a:solidFill>
                        <a:latin typeface="Times New Roman"/>
                        <a:cs typeface="Times New Roman"/>
                      </a:endParaRPr>
                    </a:p>
                  </a:txBody>
                  <a:tcPr marL="9525" marR="9525" marT="9525" marB="0" anchor="ctr"/>
                </a:tc>
                <a:tc hMerge="1">
                  <a:txBody>
                    <a:bodyPr/>
                    <a:lstStyle/>
                    <a:p>
                      <a:pPr algn="ctr">
                        <a:defRPr/>
                      </a:pPr>
                      <a:endParaRPr lang="ru-RU" sz="1200" b="1" i="0" u="none" strike="noStrike" dirty="0">
                        <a:solidFill>
                          <a:srgbClr val="000000"/>
                        </a:solidFill>
                        <a:latin typeface="Times New Roman"/>
                        <a:cs typeface="Times New Roman"/>
                      </a:endParaRPr>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h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Степень </a:t>
                      </a:r>
                      <a:r>
                        <a:rPr lang="ru-RU" sz="1200" b="1" i="0" u="none" strike="noStrike" dirty="0" err="1">
                          <a:solidFill>
                            <a:srgbClr val="000000"/>
                          </a:solidFill>
                          <a:latin typeface="Times New Roman"/>
                          <a:cs typeface="Times New Roman"/>
                        </a:rPr>
                        <a:t>обученности</a:t>
                      </a:r>
                      <a:r>
                        <a:rPr lang="ru-RU" sz="1200" b="1" i="0" u="none" strike="noStrike" dirty="0">
                          <a:solidFill>
                            <a:srgbClr val="000000"/>
                          </a:solidFill>
                          <a:latin typeface="Times New Roman"/>
                          <a:cs typeface="Times New Roman"/>
                        </a:rPr>
                        <a:t>, (%)</a:t>
                      </a: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Качество </a:t>
                      </a:r>
                      <a:r>
                        <a:rPr lang="ru-RU" sz="1200" b="1" i="0" u="none" strike="noStrike" dirty="0" err="1">
                          <a:solidFill>
                            <a:srgbClr val="000000"/>
                          </a:solidFill>
                          <a:latin typeface="Times New Roman"/>
                          <a:cs typeface="Times New Roman"/>
                        </a:rPr>
                        <a:t>обученности</a:t>
                      </a:r>
                      <a:r>
                        <a:rPr lang="ru-RU" sz="1200" b="1" i="0" u="none" strike="noStrike" dirty="0">
                          <a:solidFill>
                            <a:srgbClr val="000000"/>
                          </a:solidFill>
                          <a:latin typeface="Times New Roman"/>
                          <a:cs typeface="Times New Roman"/>
                        </a:rPr>
                        <a:t>, (%)</a:t>
                      </a:r>
                      <a:endParaRPr dirty="0"/>
                    </a:p>
                  </a:txBody>
                  <a:tcPr marL="9525" marR="9525" marT="9525" marB="0" anchor="ctr"/>
                </a:tc>
                <a:tc rowSpan="2">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Средний балл</a:t>
                      </a:r>
                      <a:endParaRPr dirty="0"/>
                    </a:p>
                  </a:txBody>
                  <a:tcPr marL="9525" marR="9525" marT="9525" marB="0" anchor="ctr"/>
                </a:tc>
                <a:extLst>
                  <a:ext uri="{0D108BD9-81ED-4DB2-BD59-A6C34878D82A}">
                    <a16:rowId xmlns:a16="http://schemas.microsoft.com/office/drawing/2014/main" xmlns="" val="2300415057"/>
                  </a:ext>
                </a:extLst>
              </a:tr>
              <a:tr h="623128">
                <a:tc vMerge="1">
                  <a:txBody>
                    <a:bodyPr/>
                    <a:lstStyle/>
                    <a:p>
                      <a:pPr algn="ctr">
                        <a:defRPr/>
                      </a:pPr>
                      <a:endParaRPr dirty="0"/>
                    </a:p>
                  </a:txBody>
                  <a:tcPr marL="9525" marR="9525" marT="9525" marB="0" anchor="ctr"/>
                </a:tc>
                <a:tc>
                  <a:txBody>
                    <a:bodyPr/>
                    <a:lstStyle/>
                    <a:p>
                      <a:pPr algn="ctr">
                        <a:defRPr/>
                      </a:pPr>
                      <a:r>
                        <a:rPr lang="ru-RU" sz="1200" b="1" i="0" u="none" strike="noStrike" dirty="0" smtClean="0">
                          <a:solidFill>
                            <a:srgbClr val="000000"/>
                          </a:solidFill>
                          <a:latin typeface="Times New Roman"/>
                          <a:cs typeface="Times New Roman"/>
                        </a:rPr>
                        <a:t>Всего</a:t>
                      </a:r>
                      <a:endParaRPr lang="ru-RU" sz="1200" b="1" i="0" u="none" strike="noStrike" dirty="0">
                        <a:solidFill>
                          <a:srgbClr val="000000"/>
                        </a:solidFill>
                        <a:latin typeface="Times New Roman"/>
                        <a:cs typeface="Times New Roman"/>
                      </a:endParaRPr>
                    </a:p>
                  </a:txBody>
                  <a:tcPr marL="9525" marR="9525" marT="9525" marB="0" anchor="ctr">
                    <a:solidFill>
                      <a:schemeClr val="accent1"/>
                    </a:solidFill>
                  </a:tcPr>
                </a:tc>
                <a:tc>
                  <a:txBody>
                    <a:bodyPr/>
                    <a:lstStyle/>
                    <a:p>
                      <a:pPr algn="ctr">
                        <a:defRPr/>
                      </a:pPr>
                      <a:r>
                        <a:rPr lang="ru-RU" sz="1200" b="1" i="0" u="none" strike="noStrike" dirty="0">
                          <a:solidFill>
                            <a:srgbClr val="000000"/>
                          </a:solidFill>
                          <a:latin typeface="Times New Roman"/>
                          <a:cs typeface="Times New Roman"/>
                        </a:rPr>
                        <a:t>«2</a:t>
                      </a:r>
                      <a:r>
                        <a:rPr lang="ru-RU" sz="1200" b="1" i="0" u="none" strike="noStrike" dirty="0" smtClean="0">
                          <a:solidFill>
                            <a:srgbClr val="000000"/>
                          </a:solidFill>
                          <a:latin typeface="Times New Roman"/>
                          <a:cs typeface="Times New Roman"/>
                        </a:rPr>
                        <a:t>»</a:t>
                      </a:r>
                      <a:endParaRPr lang="ru-RU" sz="1200" b="1" i="0" u="none" strike="noStrike" dirty="0">
                        <a:solidFill>
                          <a:srgbClr val="000000"/>
                        </a:solidFill>
                        <a:latin typeface="Times New Roman"/>
                        <a:cs typeface="Times New Roman"/>
                      </a:endParaRPr>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«3</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«4</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a:txBody>
                    <a:bodyPr/>
                    <a:lstStyle/>
                    <a:p>
                      <a:pPr marL="0" marR="0" indent="0" algn="ctr" defTabSz="914400">
                        <a:lnSpc>
                          <a:spcPct val="100000"/>
                        </a:lnSpc>
                        <a:spcBef>
                          <a:spcPts val="0"/>
                        </a:spcBef>
                        <a:spcAft>
                          <a:spcPts val="0"/>
                        </a:spcAft>
                        <a:buClrTx/>
                        <a:buSzTx/>
                        <a:buFontTx/>
                        <a:buNone/>
                        <a:defRPr/>
                      </a:pPr>
                      <a:r>
                        <a:rPr lang="ru-RU" sz="1200" b="1" i="0" u="none" strike="noStrike" dirty="0">
                          <a:solidFill>
                            <a:srgbClr val="000000"/>
                          </a:solidFill>
                          <a:latin typeface="Times New Roman"/>
                          <a:cs typeface="Times New Roman"/>
                        </a:rPr>
                        <a:t>«5</a:t>
                      </a:r>
                      <a:r>
                        <a:rPr lang="ru-RU" sz="1200" b="1" i="0" u="none" strike="noStrike" dirty="0" smtClean="0">
                          <a:solidFill>
                            <a:srgbClr val="000000"/>
                          </a:solidFill>
                          <a:latin typeface="Times New Roman"/>
                          <a:cs typeface="Times New Roman"/>
                        </a:rPr>
                        <a:t>»</a:t>
                      </a:r>
                      <a:endParaRPr dirty="0"/>
                    </a:p>
                  </a:txBody>
                  <a:tcPr marL="9525" marR="9525" marT="9525" marB="0" anchor="ctr">
                    <a:solidFill>
                      <a:schemeClr val="accent1"/>
                    </a:solidFill>
                  </a:tcP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tc vMerge="1">
                  <a:txBody>
                    <a:bodyPr/>
                    <a:lstStyle/>
                    <a:p>
                      <a:pPr marL="0" marR="0" indent="0" algn="ctr" defTabSz="914400">
                        <a:lnSpc>
                          <a:spcPct val="100000"/>
                        </a:lnSpc>
                        <a:spcBef>
                          <a:spcPts val="0"/>
                        </a:spcBef>
                        <a:spcAft>
                          <a:spcPts val="0"/>
                        </a:spcAft>
                        <a:buClrTx/>
                        <a:buSzTx/>
                        <a:buFontTx/>
                        <a:buNone/>
                        <a:defRPr/>
                      </a:pPr>
                      <a:endParaRPr dirty="0"/>
                    </a:p>
                  </a:txBody>
                  <a:tcPr marL="9525" marR="9525" marT="9525" marB="0" anchor="ctr"/>
                </a:tc>
                <a:extLst>
                  <a:ext uri="{0D108BD9-81ED-4DB2-BD59-A6C34878D82A}">
                    <a16:rowId xmlns:a16="http://schemas.microsoft.com/office/drawing/2014/main" xmlns="" val="10000"/>
                  </a:ext>
                </a:extLst>
              </a:tr>
              <a:tr h="843692">
                <a:tc>
                  <a:txBody>
                    <a:bodyPr/>
                    <a:lstStyle/>
                    <a:p>
                      <a:pPr>
                        <a:lnSpc>
                          <a:spcPct val="114999"/>
                        </a:lnSpc>
                        <a:spcAft>
                          <a:spcPts val="0"/>
                        </a:spcAft>
                        <a:defRPr/>
                      </a:pPr>
                      <a:r>
                        <a:rPr lang="ru-RU" sz="1400">
                          <a:solidFill>
                            <a:srgbClr val="000000"/>
                          </a:solidFill>
                          <a:latin typeface="Times New Roman"/>
                          <a:ea typeface="Calibri"/>
                          <a:cs typeface="Times New Roman"/>
                        </a:rPr>
                        <a:t>ПОЧУ «Камчатский кооперативный техникум»</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dirty="0">
                          <a:solidFill>
                            <a:srgbClr val="000000"/>
                          </a:solidFill>
                          <a:latin typeface="Times New Roman"/>
                          <a:ea typeface="Calibri"/>
                          <a:cs typeface="Times New Roman"/>
                        </a:rPr>
                        <a:t>24</a:t>
                      </a:r>
                      <a:endParaRPr lang="ru-RU" sz="1400" b="1" dirty="0">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12</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12</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400" b="1" dirty="0">
                          <a:solidFill>
                            <a:srgbClr val="000000"/>
                          </a:solidFill>
                          <a:latin typeface="Times New Roman"/>
                          <a:ea typeface="Calibri"/>
                          <a:cs typeface="Times New Roman"/>
                        </a:rPr>
                        <a:t>50,0</a:t>
                      </a:r>
                      <a:endParaRPr dirty="0"/>
                    </a:p>
                  </a:txBody>
                  <a:tcPr marL="9525" marR="9525" marT="9525" marB="0" anchor="ctr"/>
                </a:tc>
                <a:tc>
                  <a:txBody>
                    <a:bodyPr/>
                    <a:lstStyle/>
                    <a:p>
                      <a:pPr marL="0" algn="ctr" defTabSz="914400">
                        <a:lnSpc>
                          <a:spcPct val="114999"/>
                        </a:lnSpc>
                        <a:spcAft>
                          <a:spcPts val="0"/>
                        </a:spcAft>
                        <a:defRPr/>
                      </a:pPr>
                      <a:r>
                        <a:rPr lang="ru-RU" sz="1400" b="1" dirty="0">
                          <a:solidFill>
                            <a:srgbClr val="000000"/>
                          </a:solidFill>
                          <a:latin typeface="Times New Roman"/>
                          <a:ea typeface="Calibri"/>
                          <a:cs typeface="Times New Roman"/>
                        </a:rPr>
                        <a:t>0,0</a:t>
                      </a:r>
                    </a:p>
                  </a:txBody>
                  <a:tcPr marL="9525" marR="9525" marT="9525" marB="0" anchor="ctr"/>
                </a:tc>
                <a:tc>
                  <a:txBody>
                    <a:bodyPr/>
                    <a:lstStyle/>
                    <a:p>
                      <a:pPr marL="0" algn="ctr" defTabSz="914400">
                        <a:lnSpc>
                          <a:spcPct val="114999"/>
                        </a:lnSpc>
                        <a:spcAft>
                          <a:spcPts val="0"/>
                        </a:spcAft>
                        <a:defRPr/>
                      </a:pPr>
                      <a:r>
                        <a:rPr lang="ru-RU" sz="1400" b="1" dirty="0">
                          <a:solidFill>
                            <a:srgbClr val="000000"/>
                          </a:solidFill>
                          <a:latin typeface="Times New Roman"/>
                          <a:ea typeface="Calibri"/>
                          <a:cs typeface="Times New Roman"/>
                        </a:rPr>
                        <a:t>2,50</a:t>
                      </a:r>
                    </a:p>
                  </a:txBody>
                  <a:tcPr marL="9525" marR="9525" marT="9525" marB="0" anchor="ctr"/>
                </a:tc>
                <a:extLst>
                  <a:ext uri="{0D108BD9-81ED-4DB2-BD59-A6C34878D82A}">
                    <a16:rowId xmlns:a16="http://schemas.microsoft.com/office/drawing/2014/main" xmlns="" val="10001"/>
                  </a:ext>
                </a:extLst>
              </a:tr>
              <a:tr h="843692">
                <a:tc>
                  <a:txBody>
                    <a:bodyPr/>
                    <a:lstStyle/>
                    <a:p>
                      <a:pPr>
                        <a:lnSpc>
                          <a:spcPct val="114999"/>
                        </a:lnSpc>
                        <a:spcAft>
                          <a:spcPts val="0"/>
                        </a:spcAft>
                        <a:defRPr/>
                      </a:pPr>
                      <a:r>
                        <a:rPr lang="ru-RU" sz="1400">
                          <a:solidFill>
                            <a:srgbClr val="000000"/>
                          </a:solidFill>
                          <a:latin typeface="Times New Roman"/>
                          <a:ea typeface="Calibri"/>
                          <a:cs typeface="Times New Roman"/>
                        </a:rPr>
                        <a:t>ФГБОУ ВО «Камчатский государственный технический университет»</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a:solidFill>
                            <a:srgbClr val="000000"/>
                          </a:solidFill>
                          <a:latin typeface="Times New Roman"/>
                          <a:ea typeface="Calibri"/>
                          <a:cs typeface="Times New Roman"/>
                        </a:rPr>
                        <a:t>27</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8</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17</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1</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96,3</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66,7</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3,67</a:t>
                      </a:r>
                    </a:p>
                  </a:txBody>
                  <a:tcPr marL="9525" marR="9525" marT="9525" marB="0" anchor="ctr"/>
                </a:tc>
                <a:extLst>
                  <a:ext uri="{0D108BD9-81ED-4DB2-BD59-A6C34878D82A}">
                    <a16:rowId xmlns:a16="http://schemas.microsoft.com/office/drawing/2014/main" xmlns="" val="10002"/>
                  </a:ext>
                </a:extLst>
              </a:tr>
              <a:tr h="843692">
                <a:tc>
                  <a:txBody>
                    <a:bodyPr/>
                    <a:lstStyle/>
                    <a:p>
                      <a:pPr>
                        <a:lnSpc>
                          <a:spcPct val="114999"/>
                        </a:lnSpc>
                        <a:spcAft>
                          <a:spcPts val="0"/>
                        </a:spcAft>
                        <a:defRPr/>
                      </a:pPr>
                      <a:r>
                        <a:rPr lang="ru-RU" sz="1400">
                          <a:solidFill>
                            <a:srgbClr val="000000"/>
                          </a:solidFill>
                          <a:latin typeface="Times New Roman"/>
                          <a:ea typeface="Calibri"/>
                          <a:cs typeface="Times New Roman"/>
                        </a:rPr>
                        <a:t>КГПОБУ «Камчатский индустриальный техникум»</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a:solidFill>
                            <a:srgbClr val="000000"/>
                          </a:solidFill>
                          <a:latin typeface="Times New Roman"/>
                          <a:ea typeface="Calibri"/>
                          <a:cs typeface="Times New Roman"/>
                        </a:rPr>
                        <a:t>5</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4</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20,0</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0,0</a:t>
                      </a:r>
                      <a:endParaRP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2,20</a:t>
                      </a:r>
                    </a:p>
                  </a:txBody>
                  <a:tcPr marL="9525" marR="9525" marT="9525" marB="0" anchor="ctr"/>
                </a:tc>
                <a:extLst>
                  <a:ext uri="{0D108BD9-81ED-4DB2-BD59-A6C34878D82A}">
                    <a16:rowId xmlns:a16="http://schemas.microsoft.com/office/drawing/2014/main" xmlns="" val="10003"/>
                  </a:ext>
                </a:extLst>
              </a:tr>
              <a:tr h="843692">
                <a:tc>
                  <a:txBody>
                    <a:bodyPr/>
                    <a:lstStyle/>
                    <a:p>
                      <a:pPr>
                        <a:lnSpc>
                          <a:spcPct val="114999"/>
                        </a:lnSpc>
                        <a:spcAft>
                          <a:spcPts val="0"/>
                        </a:spcAft>
                        <a:defRPr/>
                      </a:pPr>
                      <a:r>
                        <a:rPr lang="ru-RU" sz="1400">
                          <a:solidFill>
                            <a:srgbClr val="000000"/>
                          </a:solidFill>
                          <a:latin typeface="Times New Roman"/>
                          <a:ea typeface="Calibri"/>
                          <a:cs typeface="Times New Roman"/>
                        </a:rPr>
                        <a:t>КГПОАУ «Камчатский морской энергетический техникум»</a:t>
                      </a:r>
                      <a:endParaRPr lang="ru-RU" sz="14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400" b="1">
                          <a:solidFill>
                            <a:srgbClr val="000000"/>
                          </a:solidFill>
                          <a:latin typeface="Times New Roman"/>
                          <a:ea typeface="Calibri"/>
                          <a:cs typeface="Times New Roman"/>
                        </a:rPr>
                        <a:t>90</a:t>
                      </a:r>
                      <a:endParaRPr lang="ru-RU" sz="14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30</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50</a:t>
                      </a:r>
                    </a:p>
                  </a:txBody>
                  <a:tcPr marL="9525" marR="9525" marT="9525" marB="0" anchor="ctr"/>
                </a:tc>
                <a:tc>
                  <a:txBody>
                    <a:bodyPr/>
                    <a:lstStyle/>
                    <a:p>
                      <a:pPr marL="0" algn="ctr" defTabSz="914400" fontAlgn="b">
                        <a:lnSpc>
                          <a:spcPct val="114999"/>
                        </a:lnSpc>
                        <a:spcAft>
                          <a:spcPts val="0"/>
                        </a:spcAft>
                        <a:defRPr/>
                      </a:pPr>
                      <a:r>
                        <a:rPr lang="ru-RU" sz="1400" b="1">
                          <a:solidFill>
                            <a:srgbClr val="000000"/>
                          </a:solidFill>
                          <a:latin typeface="Times New Roman"/>
                          <a:ea typeface="Calibri"/>
                          <a:cs typeface="Times New Roman"/>
                        </a:rPr>
                        <a:t>10</a:t>
                      </a:r>
                    </a:p>
                  </a:txBody>
                  <a:tcPr marL="9525" marR="9525" marT="9525" marB="0" anchor="ctr"/>
                </a:tc>
                <a:tc>
                  <a:txBody>
                    <a:bodyPr/>
                    <a:lstStyle/>
                    <a:p>
                      <a:pPr marL="0" algn="ctr" defTabSz="914400" fontAlgn="b">
                        <a:lnSpc>
                          <a:spcPct val="114999"/>
                        </a:lnSpc>
                        <a:spcAft>
                          <a:spcPts val="0"/>
                        </a:spcAft>
                        <a:defRPr/>
                      </a:pPr>
                      <a:r>
                        <a:rPr lang="ru-RU" sz="14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66,7</a:t>
                      </a:r>
                    </a:p>
                  </a:txBody>
                  <a:tcPr marL="9525" marR="9525" marT="9525" marB="0" anchor="ctr"/>
                </a:tc>
                <a:tc>
                  <a:txBody>
                    <a:bodyPr/>
                    <a:lstStyle/>
                    <a:p>
                      <a:pPr marL="0" algn="ctr" defTabSz="914400">
                        <a:lnSpc>
                          <a:spcPct val="114999"/>
                        </a:lnSpc>
                        <a:spcAft>
                          <a:spcPts val="0"/>
                        </a:spcAft>
                        <a:defRPr/>
                      </a:pPr>
                      <a:r>
                        <a:rPr lang="ru-RU" sz="1400" b="1">
                          <a:solidFill>
                            <a:srgbClr val="000000"/>
                          </a:solidFill>
                          <a:latin typeface="Times New Roman"/>
                          <a:ea typeface="Calibri"/>
                          <a:cs typeface="Times New Roman"/>
                        </a:rPr>
                        <a:t>11,1</a:t>
                      </a:r>
                    </a:p>
                  </a:txBody>
                  <a:tcPr marL="9525" marR="9525" marT="9525" marB="0" anchor="ctr"/>
                </a:tc>
                <a:tc>
                  <a:txBody>
                    <a:bodyPr/>
                    <a:lstStyle/>
                    <a:p>
                      <a:pPr marL="0" algn="ctr" defTabSz="914400">
                        <a:lnSpc>
                          <a:spcPct val="114999"/>
                        </a:lnSpc>
                        <a:spcAft>
                          <a:spcPts val="0"/>
                        </a:spcAft>
                        <a:defRPr/>
                      </a:pPr>
                      <a:r>
                        <a:rPr lang="ru-RU" sz="1400" b="1" dirty="0">
                          <a:solidFill>
                            <a:srgbClr val="000000"/>
                          </a:solidFill>
                          <a:latin typeface="Times New Roman"/>
                          <a:ea typeface="Calibri"/>
                          <a:cs typeface="Times New Roman"/>
                        </a:rPr>
                        <a:t>2,78</a:t>
                      </a:r>
                    </a:p>
                  </a:txBody>
                  <a:tcPr marL="9525" marR="9525" marT="9525" marB="0" anchor="ctr"/>
                </a:tc>
                <a:extLst>
                  <a:ext uri="{0D108BD9-81ED-4DB2-BD59-A6C34878D82A}">
                    <a16:rowId xmlns:a16="http://schemas.microsoft.com/office/drawing/2014/main" xmlns="" val="10004"/>
                  </a:ext>
                </a:extLst>
              </a:tr>
            </a:tbl>
          </a:graphicData>
        </a:graphic>
      </p:graphicFrame>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физика</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378019" y="5170274"/>
            <a:ext cx="5439600" cy="738664"/>
          </a:xfrm>
          <a:prstGeom prst="rect">
            <a:avLst/>
          </a:prstGeom>
          <a:noFill/>
        </p:spPr>
        <p:txBody>
          <a:bodyPr wrap="square" rtlCol="0">
            <a:spAutoFit/>
          </a:bodyPr>
          <a:lstStyle/>
          <a:p>
            <a:pPr algn="just">
              <a:defRPr/>
            </a:pPr>
            <a:r>
              <a:rPr lang="ru-RU" sz="1400">
                <a:solidFill>
                  <a:srgbClr val="000000"/>
                </a:solidFill>
                <a:latin typeface="Times New Roman"/>
                <a:cs typeface="Times New Roman"/>
              </a:rPr>
              <a:t>  Средняя результативность выполнения заданий освоившими ООП находится на низком уровне и составляет 40,7%. На максимальном уровне (100,0%) не выполнено ни одно задание проверочной работы.</a:t>
            </a:r>
            <a:endParaRPr/>
          </a:p>
        </p:txBody>
      </p:sp>
      <p:sp>
        <p:nvSpPr>
          <p:cNvPr id="7" name="Заголовок 1"/>
          <p:cNvSpPr txBox="1"/>
          <p:nvPr/>
        </p:nvSpPr>
        <p:spPr bwMode="auto">
          <a:xfrm>
            <a:off x="2155371" y="404666"/>
            <a:ext cx="7750544"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70405" y="1319115"/>
            <a:ext cx="5854829"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12" name="Объект 7"/>
          <p:cNvSpPr txBox="1"/>
          <p:nvPr/>
        </p:nvSpPr>
        <p:spPr bwMode="auto">
          <a:xfrm>
            <a:off x="6250668" y="1370484"/>
            <a:ext cx="5478071" cy="4963990"/>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 Группировать понятия (физические явления, физические величины, единицы измерения величин, измерительные приборы).</a:t>
            </a:r>
            <a:endParaRPr dirty="0"/>
          </a:p>
          <a:p>
            <a:pPr marL="0" lvl="0" indent="0" algn="just">
              <a:lnSpc>
                <a:spcPct val="100000"/>
              </a:lnSpc>
              <a:spcBef>
                <a:spcPts val="0"/>
              </a:spcBef>
              <a:spcAft>
                <a:spcPts val="0"/>
              </a:spcAft>
              <a:buClr>
                <a:srgbClr val="E48312"/>
              </a:buClr>
              <a:buSzTx/>
              <a:buNone/>
              <a:defRPr/>
            </a:pPr>
            <a:r>
              <a:rPr lang="ru-RU" sz="1200" dirty="0">
                <a:solidFill>
                  <a:srgbClr val="0070C0"/>
                </a:solidFill>
                <a:latin typeface="Times New Roman"/>
                <a:cs typeface="Times New Roman"/>
              </a:rPr>
              <a:t>Задание 2. Распознавать физические явления (процессы) и объяснять их на основе законов.</a:t>
            </a:r>
            <a:endParaRPr dirty="0">
              <a:solidFill>
                <a:srgbClr val="0070C0"/>
              </a:solidFill>
            </a:endParaRPr>
          </a:p>
          <a:p>
            <a:pPr marL="0" lvl="0" indent="0" algn="just">
              <a:lnSpc>
                <a:spcPct val="100000"/>
              </a:lnSpc>
              <a:spcBef>
                <a:spcPts val="0"/>
              </a:spcBef>
              <a:spcAft>
                <a:spcPts val="0"/>
              </a:spcAft>
              <a:buClr>
                <a:srgbClr val="E48312"/>
              </a:buClr>
              <a:buSzTx/>
              <a:buNone/>
              <a:defRPr/>
            </a:pPr>
            <a:r>
              <a:rPr lang="ru-RU" sz="1200" dirty="0" smtClean="0">
                <a:solidFill>
                  <a:srgbClr val="00B050"/>
                </a:solidFill>
                <a:latin typeface="Times New Roman"/>
                <a:cs typeface="Times New Roman"/>
              </a:rPr>
              <a:t>Задание </a:t>
            </a:r>
            <a:r>
              <a:rPr lang="ru-RU" sz="1200" dirty="0">
                <a:solidFill>
                  <a:srgbClr val="00B050"/>
                </a:solidFill>
                <a:latin typeface="Times New Roman"/>
                <a:cs typeface="Times New Roman"/>
              </a:rPr>
              <a:t>3</a:t>
            </a:r>
            <a:r>
              <a:rPr lang="ru-RU" sz="1200" dirty="0">
                <a:solidFill>
                  <a:srgbClr val="0070C0"/>
                </a:solidFill>
                <a:latin typeface="Times New Roman"/>
                <a:cs typeface="Times New Roman"/>
              </a:rPr>
              <a:t>, </a:t>
            </a:r>
            <a:r>
              <a:rPr lang="ru-RU" sz="1200" dirty="0">
                <a:solidFill>
                  <a:srgbClr val="C00000"/>
                </a:solidFill>
                <a:latin typeface="Times New Roman"/>
                <a:cs typeface="Times New Roman"/>
              </a:rPr>
              <a:t>задания 4 - 6. Распознавать физические явления, описывать их свойства, применять законы для объяснения явлений.</a:t>
            </a:r>
          </a:p>
          <a:p>
            <a:pPr marL="0" lvl="0" indent="0" algn="just">
              <a:lnSpc>
                <a:spcPct val="100000"/>
              </a:lnSpc>
              <a:spcBef>
                <a:spcPts val="0"/>
              </a:spcBef>
              <a:spcAft>
                <a:spcPts val="0"/>
              </a:spcAft>
              <a:buClr>
                <a:srgbClr val="E48312"/>
              </a:buClr>
              <a:buSzTx/>
              <a:buNone/>
              <a:defRPr/>
            </a:pPr>
            <a:r>
              <a:rPr lang="ru-RU" sz="1200" dirty="0">
                <a:solidFill>
                  <a:srgbClr val="00B050"/>
                </a:solidFill>
                <a:latin typeface="Times New Roman"/>
                <a:cs typeface="Times New Roman"/>
              </a:rPr>
              <a:t>Задание 7. Анализировать изменения физических величин в процессах.</a:t>
            </a:r>
          </a:p>
          <a:p>
            <a:pPr marL="0" lvl="0" indent="0" algn="just">
              <a:lnSpc>
                <a:spcPct val="100000"/>
              </a:lnSpc>
              <a:spcBef>
                <a:spcPts val="0"/>
              </a:spcBef>
              <a:spcAft>
                <a:spcPts val="0"/>
              </a:spcAft>
              <a:buClr>
                <a:srgbClr val="E48312"/>
              </a:buClr>
              <a:buSzTx/>
              <a:buNone/>
              <a:defRPr/>
            </a:pPr>
            <a:r>
              <a:rPr lang="ru-RU" sz="1200" dirty="0">
                <a:solidFill>
                  <a:srgbClr val="00B050"/>
                </a:solidFill>
                <a:latin typeface="Times New Roman"/>
                <a:cs typeface="Times New Roman"/>
              </a:rPr>
              <a:t>Задание 8. Интерпретировать физические процессы, представленные в виде графика.</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9. Применять формулы для расчета физической величины.</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10. Определять показания приборов / схема включения электроизмерительных приборов; определять значения величины по экспериментальному графику/таблице.</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11. Формулировать цели опыта или выводы по результатам опыта.</a:t>
            </a:r>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12. Планировать исследования по заданной гипотезе.</a:t>
            </a:r>
          </a:p>
          <a:p>
            <a:pPr marL="0" lvl="0" indent="0" algn="just">
              <a:lnSpc>
                <a:spcPct val="100000"/>
              </a:lnSpc>
              <a:spcBef>
                <a:spcPts val="0"/>
              </a:spcBef>
              <a:spcAft>
                <a:spcPts val="0"/>
              </a:spcAft>
              <a:buClr>
                <a:srgbClr val="E48312"/>
              </a:buClr>
              <a:buSzTx/>
              <a:buNone/>
              <a:defRPr/>
            </a:pPr>
            <a:r>
              <a:rPr lang="ru-RU" sz="1200" dirty="0">
                <a:solidFill>
                  <a:srgbClr val="0070C0"/>
                </a:solidFill>
                <a:latin typeface="Times New Roman"/>
                <a:cs typeface="Times New Roman"/>
              </a:rPr>
              <a:t>Задание 13. Определять физические явления и процессы, лежащие в основе принципа действия технического устройства (прибора); узнавать явления в окружающем мире; ученые и их открытия.</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Задания 14, 15. Объяснять физические явления и процессы, используемые при работе технических устройств.</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Задание 16. Выделять информацию, представленную в явном виде, сопоставлять информацию, содержащуюся в разных частях текста, таблицах или графиках.</a:t>
            </a:r>
            <a:endParaRPr dirty="0"/>
          </a:p>
          <a:p>
            <a:pPr marL="0" lvl="0" indent="0" algn="just">
              <a:lnSpc>
                <a:spcPct val="100000"/>
              </a:lnSpc>
              <a:spcBef>
                <a:spcPts val="0"/>
              </a:spcBef>
              <a:spcAft>
                <a:spcPts val="0"/>
              </a:spcAft>
              <a:buClr>
                <a:srgbClr val="E48312"/>
              </a:buClr>
              <a:buSzTx/>
              <a:buNone/>
              <a:defRPr/>
            </a:pPr>
            <a:r>
              <a:rPr lang="ru-RU" sz="1200" dirty="0">
                <a:solidFill>
                  <a:srgbClr val="C00000"/>
                </a:solidFill>
                <a:latin typeface="Times New Roman"/>
                <a:cs typeface="Times New Roman"/>
              </a:rPr>
              <a:t>Задания 17, 18. Использовать при решении учебных задач научно-популярную информацию, полученную из разных источников; интерпретировать получаемую информацию.</a:t>
            </a:r>
          </a:p>
        </p:txBody>
      </p:sp>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физика</a:t>
            </a:r>
            <a:endParaRPr lang="ru-RU" sz="1200" b="1" i="0" u="none" strike="noStrike" cap="none" spc="0">
              <a:ln>
                <a:noFill/>
              </a:ln>
              <a:solidFill>
                <a:srgbClr val="0070C0"/>
              </a:solidFill>
              <a:latin typeface="Times New Roman"/>
              <a:ea typeface="+mn-ea"/>
              <a:cs typeface="Times New Roman"/>
            </a:endParaRPr>
          </a:p>
        </p:txBody>
      </p:sp>
      <p:graphicFrame>
        <p:nvGraphicFramePr>
          <p:cNvPr id="8" name="Диаграмма 7"/>
          <p:cNvGraphicFramePr>
            <a:graphicFrameLocks/>
          </p:cNvGraphicFramePr>
          <p:nvPr>
            <p:extLst>
              <p:ext uri="{D42A27DB-BD31-4B8C-83A1-F6EECF244321}">
                <p14:modId xmlns:p14="http://schemas.microsoft.com/office/powerpoint/2010/main" val="1977071448"/>
              </p:ext>
            </p:extLst>
          </p:nvPr>
        </p:nvGraphicFramePr>
        <p:xfrm>
          <a:off x="534154" y="2273222"/>
          <a:ext cx="5196689" cy="275440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03180" y="265635"/>
            <a:ext cx="7433066" cy="944855"/>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800" b="1" i="0" u="none" strike="noStrike" cap="none" spc="-50" dirty="0">
                <a:ln>
                  <a:noFill/>
                </a:ln>
                <a:solidFill>
                  <a:srgbClr val="000000"/>
                </a:solidFill>
                <a:latin typeface="Times New Roman"/>
                <a:ea typeface="+mj-ea"/>
                <a:cs typeface="Times New Roman"/>
              </a:rPr>
              <a:t>Основные </a:t>
            </a:r>
            <a:r>
              <a:rPr lang="ru-RU" sz="2800" b="1" i="0" u="none" strike="noStrike" cap="none" spc="-50" dirty="0" smtClean="0">
                <a:ln>
                  <a:noFill/>
                </a:ln>
                <a:solidFill>
                  <a:srgbClr val="000000"/>
                </a:solidFill>
                <a:latin typeface="Times New Roman"/>
                <a:ea typeface="+mj-ea"/>
                <a:cs typeface="Times New Roman"/>
              </a:rPr>
              <a:t>выводы</a:t>
            </a:r>
          </a:p>
          <a:p>
            <a:pPr algn="ctr">
              <a:defRPr/>
            </a:pPr>
            <a:r>
              <a:rPr lang="ru-RU" sz="2400" b="1" dirty="0">
                <a:solidFill>
                  <a:srgbClr val="000000"/>
                </a:solidFill>
                <a:latin typeface="Times New Roman"/>
                <a:cs typeface="Times New Roman"/>
              </a:rPr>
              <a:t>в сравнении с результатами 2023 года</a:t>
            </a:r>
          </a:p>
          <a:p>
            <a:pPr marL="0" marR="0" lvl="0" indent="0" algn="ctr" defTabSz="914400">
              <a:lnSpc>
                <a:spcPct val="85000"/>
              </a:lnSpc>
              <a:spcBef>
                <a:spcPts val="0"/>
              </a:spcBef>
              <a:spcAft>
                <a:spcPts val="0"/>
              </a:spcAft>
              <a:buClrTx/>
              <a:buSzTx/>
              <a:buFontTx/>
              <a:buNone/>
              <a:defRPr/>
            </a:pPr>
            <a:endParaRPr lang="ru-RU" sz="2400" b="1" i="0" u="none" strike="noStrike" cap="none" spc="-50" dirty="0">
              <a:ln>
                <a:noFill/>
              </a:ln>
              <a:solidFill>
                <a:srgbClr val="000000"/>
              </a:solidFill>
              <a:latin typeface="Times New Roman"/>
              <a:ea typeface="+mj-ea"/>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1115059199"/>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1814916196"/>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1718211607"/>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2798423057"/>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физика</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4000" b="1" i="0" u="none" strike="noStrike" cap="none" spc="-50">
                <a:ln>
                  <a:noFill/>
                </a:ln>
                <a:solidFill>
                  <a:srgbClr val="000000"/>
                </a:solidFill>
                <a:latin typeface="Times New Roman"/>
                <a:ea typeface="+mj-ea"/>
                <a:cs typeface="Times New Roman"/>
              </a:rPr>
              <a:t>Основные результаты по </a:t>
            </a:r>
            <a:r>
              <a:rPr lang="ru-RU" sz="4000" b="1" i="0" u="none" strike="noStrike" cap="none" spc="-50">
                <a:ln>
                  <a:noFill/>
                </a:ln>
                <a:solidFill>
                  <a:schemeClr val="tx1"/>
                </a:solidFill>
                <a:latin typeface="Times New Roman"/>
                <a:ea typeface="+mj-ea"/>
                <a:cs typeface="Times New Roman"/>
              </a:rPr>
              <a:t>ИНФОРМАТИКЕ</a:t>
            </a:r>
            <a:endParaRPr lang="ru-RU" sz="4000" b="0" i="0" u="none" strike="noStrike" cap="none" spc="-50">
              <a:ln>
                <a:noFill/>
              </a:ln>
              <a:solidFill>
                <a:schemeClr val="tx1"/>
              </a:solidFill>
              <a:latin typeface="Times New Roman"/>
              <a:ea typeface="+mj-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информатике</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информатика</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8050" y="1584247"/>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151210"/>
            <a:ext cx="5446127" cy="945239"/>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400">
                <a:solidFill>
                  <a:srgbClr val="000000"/>
                </a:solidFill>
                <a:latin typeface="Times New Roman"/>
                <a:cs typeface="Times New Roman"/>
              </a:rPr>
              <a:t>27</a:t>
            </a:r>
            <a:r>
              <a:rPr lang="ru-RU" sz="1600" b="0" i="0" u="none" strike="noStrike" cap="none" spc="0">
                <a:ln>
                  <a:noFill/>
                </a:ln>
                <a:solidFill>
                  <a:srgbClr val="000000"/>
                </a:solidFill>
                <a:latin typeface="Times New Roman"/>
                <a:ea typeface="Arial"/>
                <a:cs typeface="Times New Roman"/>
              </a:rPr>
              <a:t> </a:t>
            </a:r>
            <a:r>
              <a:rPr lang="ru-RU" sz="1400" b="0" i="0" u="none" strike="noStrike" cap="none" spc="0">
                <a:ln>
                  <a:noFill/>
                </a:ln>
                <a:solidFill>
                  <a:srgbClr val="000000"/>
                </a:solidFill>
                <a:latin typeface="Times New Roman"/>
                <a:ea typeface="Arial"/>
                <a:cs typeface="Times New Roman"/>
              </a:rPr>
              <a:t>студентов, освоивших ООП, </a:t>
            </a:r>
            <a:r>
              <a:rPr lang="ru-RU" sz="1400">
                <a:solidFill>
                  <a:srgbClr val="000000"/>
                </a:solidFill>
                <a:latin typeface="Times New Roman"/>
                <a:cs typeface="Times New Roman"/>
              </a:rPr>
              <a:t>(73,0</a:t>
            </a:r>
            <a:r>
              <a:rPr lang="ru-RU" sz="1400" b="0" i="0" u="none" strike="noStrike" cap="none" spc="0">
                <a:ln>
                  <a:noFill/>
                </a:ln>
                <a:solidFill>
                  <a:srgbClr val="000000"/>
                </a:solidFill>
                <a:latin typeface="Times New Roman"/>
                <a:ea typeface="+mn-ea"/>
                <a:cs typeface="Times New Roman"/>
              </a:rPr>
              <a:t>% от принявших участие в ВПР СПО по </a:t>
            </a:r>
            <a:r>
              <a:rPr lang="ru-RU" sz="1400">
                <a:solidFill>
                  <a:srgbClr val="000000"/>
                </a:solidFill>
                <a:latin typeface="Times New Roman"/>
                <a:cs typeface="Times New Roman"/>
              </a:rPr>
              <a:t>информатике</a:t>
            </a:r>
            <a:r>
              <a:rPr lang="ru-RU" sz="1400" b="0" i="0" u="none" strike="noStrike" cap="none" spc="0">
                <a:ln>
                  <a:noFill/>
                </a:ln>
                <a:solidFill>
                  <a:srgbClr val="000000"/>
                </a:solidFill>
                <a:latin typeface="Times New Roman"/>
                <a:ea typeface="+mn-ea"/>
                <a:cs typeface="Times New Roman"/>
              </a:rPr>
              <a:t>) выполнили менее 50% заданий проверочной работы, продемонстрировав уровень освоения образовательной программы ниже базового.</a:t>
            </a:r>
          </a:p>
        </p:txBody>
      </p:sp>
      <p:sp>
        <p:nvSpPr>
          <p:cNvPr id="12" name="TextBox 11"/>
          <p:cNvSpPr txBox="1"/>
          <p:nvPr/>
        </p:nvSpPr>
        <p:spPr bwMode="auto">
          <a:xfrm>
            <a:off x="6158609" y="2375652"/>
            <a:ext cx="5730827" cy="1169551"/>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400" b="0" i="0" u="none" strike="noStrike" cap="none" spc="0" dirty="0">
                <a:ln>
                  <a:noFill/>
                </a:ln>
                <a:solidFill>
                  <a:srgbClr val="000000"/>
                </a:solidFill>
                <a:latin typeface="Times New Roman"/>
                <a:ea typeface="+mn-ea"/>
                <a:cs typeface="Times New Roman"/>
              </a:rPr>
              <a:t>  В целом по совокупности распределения первичных баллов </a:t>
            </a:r>
            <a:r>
              <a:rPr lang="ru-RU" sz="1400" b="0" i="0" u="none" strike="noStrike" cap="none" spc="0" dirty="0" smtClean="0">
                <a:ln>
                  <a:noFill/>
                </a:ln>
                <a:solidFill>
                  <a:srgbClr val="000000"/>
                </a:solidFill>
                <a:latin typeface="Times New Roman"/>
                <a:ea typeface="+mn-ea"/>
                <a:cs typeface="Times New Roman"/>
              </a:rPr>
              <a:t>2,7</a:t>
            </a:r>
            <a:r>
              <a:rPr lang="ru-RU" sz="1400" b="0" i="0" u="none" strike="noStrike" cap="none" spc="0" dirty="0">
                <a:ln>
                  <a:noFill/>
                </a:ln>
                <a:solidFill>
                  <a:srgbClr val="000000"/>
                </a:solidFill>
                <a:latin typeface="Times New Roman"/>
                <a:ea typeface="+mn-ea"/>
                <a:cs typeface="Times New Roman"/>
              </a:rPr>
              <a:t>% студентов, освоивших ООП (1 человек), получили за выполнение работы 0 баллов, не выполнив ни одного задания (или выполнив неверно). Выполнивших работу в полном объеме среди студентов СПО нет.</a:t>
            </a:r>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информатика</a:t>
            </a:r>
            <a:endParaRPr lang="ru-RU" sz="1200" b="1" i="0" u="none" strike="noStrike" cap="none" spc="0">
              <a:ln>
                <a:noFill/>
              </a:ln>
              <a:solidFill>
                <a:srgbClr val="0070C0"/>
              </a:solidFill>
              <a:latin typeface="Times New Roman"/>
              <a:ea typeface="+mn-ea"/>
              <a:cs typeface="Times New Roman"/>
            </a:endParaRPr>
          </a:p>
        </p:txBody>
      </p:sp>
      <p:graphicFrame>
        <p:nvGraphicFramePr>
          <p:cNvPr id="11" name="Диаграмма 10"/>
          <p:cNvGraphicFramePr>
            <a:graphicFrameLocks/>
          </p:cNvGraphicFramePr>
          <p:nvPr/>
        </p:nvGraphicFramePr>
        <p:xfrm>
          <a:off x="172016" y="2238081"/>
          <a:ext cx="5542984" cy="27684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15"/>
          <p:cNvGraphicFramePr>
            <a:graphicFrameLocks/>
          </p:cNvGraphicFramePr>
          <p:nvPr/>
        </p:nvGraphicFramePr>
        <p:xfrm>
          <a:off x="6255946" y="3545202"/>
          <a:ext cx="5504506" cy="259089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423287" y="5414717"/>
            <a:ext cx="5200273" cy="954107"/>
          </a:xfrm>
          <a:prstGeom prst="rect">
            <a:avLst/>
          </a:prstGeom>
          <a:noFill/>
        </p:spPr>
        <p:txBody>
          <a:bodyPr wrap="square" rtlCol="0">
            <a:spAutoFit/>
          </a:bodyPr>
          <a:lstStyle/>
          <a:p>
            <a:pPr lvl="0" algn="just">
              <a:defRPr/>
            </a:pPr>
            <a:r>
              <a:rPr lang="ru-RU" sz="1400" dirty="0">
                <a:solidFill>
                  <a:srgbClr val="000000"/>
                </a:solidFill>
                <a:latin typeface="Times New Roman"/>
                <a:cs typeface="Times New Roman"/>
              </a:rPr>
              <a:t>  Средняя результативность выполнения заданий освоившими ООП находится на низком уровне и составляет 31,2%. На максимальном уровне (100,0%) не выполнено ни одно задание проверочной работы.</a:t>
            </a:r>
            <a:endParaRPr lang="ru-RU" sz="1400" b="0" i="0" u="none" strike="noStrike" cap="none" spc="0" dirty="0">
              <a:ln>
                <a:noFill/>
              </a:ln>
              <a:solidFill>
                <a:srgbClr val="000000"/>
              </a:solidFill>
              <a:latin typeface="Times New Roman"/>
              <a:ea typeface="+mn-ea"/>
              <a:cs typeface="Times New Roman"/>
            </a:endParaRPr>
          </a:p>
        </p:txBody>
      </p:sp>
      <p:sp>
        <p:nvSpPr>
          <p:cNvPr id="7" name="Заголовок 1"/>
          <p:cNvSpPr txBox="1"/>
          <p:nvPr/>
        </p:nvSpPr>
        <p:spPr bwMode="auto">
          <a:xfrm>
            <a:off x="2146041" y="404666"/>
            <a:ext cx="7759874"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04442" y="1173248"/>
            <a:ext cx="6040271" cy="954107"/>
          </a:xfrm>
          <a:prstGeom prst="rect">
            <a:avLst/>
          </a:prstGeom>
          <a:noFill/>
        </p:spPr>
        <p:txBody>
          <a:bodyPr wrap="square" rtlCol="0">
            <a:spAutoFit/>
          </a:bodyPr>
          <a:lstStyle/>
          <a:p>
            <a:pPr marL="0" marR="0" lvl="0" indent="0" algn="ctr" defTabSz="914400">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i="0" u="none" strike="noStrike" cap="none" spc="0" dirty="0">
                <a:ln>
                  <a:noFill/>
                </a:ln>
                <a:solidFill>
                  <a:srgbClr val="000000"/>
                </a:solidFill>
                <a:latin typeface="Times New Roman"/>
                <a:ea typeface="+mn-ea"/>
                <a:cs typeface="Times New Roman"/>
              </a:rPr>
            </a:br>
            <a:r>
              <a:rPr lang="ru-RU" sz="1400" i="0" u="none" strike="noStrike" cap="none" spc="0" dirty="0">
                <a:ln>
                  <a:noFill/>
                </a:ln>
                <a:solidFill>
                  <a:srgbClr val="C00000"/>
                </a:solidFill>
                <a:latin typeface="Times New Roman"/>
                <a:ea typeface="+mn-ea"/>
                <a:cs typeface="Times New Roman"/>
              </a:rPr>
              <a:t>низкая результативность</a:t>
            </a:r>
            <a:r>
              <a:rPr lang="ru-RU" sz="1400" i="0" u="none" strike="noStrike" cap="none" spc="0" dirty="0">
                <a:ln>
                  <a:noFill/>
                </a:ln>
                <a:solidFill>
                  <a:srgbClr val="000000"/>
                </a:solidFill>
                <a:latin typeface="Times New Roman"/>
                <a:ea typeface="+mn-ea"/>
                <a:cs typeface="Times New Roman"/>
              </a:rPr>
              <a:t> – 0-59%</a:t>
            </a:r>
            <a:br>
              <a:rPr lang="ru-RU" sz="1400" i="0" u="none" strike="noStrike" cap="none" spc="0" dirty="0">
                <a:ln>
                  <a:noFill/>
                </a:ln>
                <a:solidFill>
                  <a:srgbClr val="000000"/>
                </a:solidFill>
                <a:latin typeface="Times New Roman"/>
                <a:ea typeface="+mn-ea"/>
                <a:cs typeface="Times New Roman"/>
              </a:rPr>
            </a:br>
            <a:r>
              <a:rPr lang="ru-RU" sz="1400" i="0" u="none" strike="noStrike" cap="none" spc="0" dirty="0">
                <a:ln>
                  <a:noFill/>
                </a:ln>
                <a:solidFill>
                  <a:srgbClr val="00B050"/>
                </a:solidFill>
                <a:latin typeface="Times New Roman"/>
                <a:ea typeface="+mn-ea"/>
                <a:cs typeface="Times New Roman"/>
              </a:rPr>
              <a:t>достаточная результативность</a:t>
            </a:r>
            <a:r>
              <a:rPr lang="ru-RU" sz="1400" i="0" u="none" strike="noStrike" cap="none" spc="0" dirty="0">
                <a:ln>
                  <a:noFill/>
                </a:ln>
                <a:solidFill>
                  <a:srgbClr val="0070C0"/>
                </a:solidFill>
                <a:latin typeface="Times New Roman"/>
                <a:ea typeface="+mn-ea"/>
                <a:cs typeface="Times New Roman"/>
              </a:rPr>
              <a:t> </a:t>
            </a:r>
            <a:r>
              <a:rPr lang="ru-RU" sz="1400" i="0" u="none" strike="noStrike" cap="none" spc="0" dirty="0">
                <a:ln>
                  <a:noFill/>
                </a:ln>
                <a:solidFill>
                  <a:srgbClr val="000000"/>
                </a:solidFill>
                <a:latin typeface="Times New Roman"/>
                <a:ea typeface="+mn-ea"/>
                <a:cs typeface="Times New Roman"/>
              </a:rPr>
              <a:t>– 60-69%</a:t>
            </a:r>
            <a:br>
              <a:rPr lang="ru-RU" sz="1400" i="0" u="none" strike="noStrike" cap="none" spc="0" dirty="0">
                <a:ln>
                  <a:noFill/>
                </a:ln>
                <a:solidFill>
                  <a:srgbClr val="000000"/>
                </a:solidFill>
                <a:latin typeface="Times New Roman"/>
                <a:ea typeface="+mn-ea"/>
                <a:cs typeface="Times New Roman"/>
              </a:rPr>
            </a:br>
            <a:r>
              <a:rPr lang="ru-RU" sz="1400" i="0" u="none" strike="noStrike" cap="none" spc="0" dirty="0">
                <a:ln>
                  <a:noFill/>
                </a:ln>
                <a:solidFill>
                  <a:srgbClr val="0070C0"/>
                </a:solidFill>
                <a:latin typeface="Times New Roman"/>
                <a:ea typeface="+mn-ea"/>
                <a:cs typeface="Times New Roman"/>
              </a:rPr>
              <a:t>высокая результативность </a:t>
            </a:r>
            <a:r>
              <a:rPr lang="ru-RU" sz="1400" i="0" u="none" strike="noStrike" cap="none" spc="0" dirty="0">
                <a:ln>
                  <a:noFill/>
                </a:ln>
                <a:solidFill>
                  <a:srgbClr val="000000"/>
                </a:solidFill>
                <a:latin typeface="Times New Roman"/>
                <a:ea typeface="+mn-ea"/>
                <a:cs typeface="Times New Roman"/>
              </a:rPr>
              <a:t>– 70-100%</a:t>
            </a:r>
          </a:p>
        </p:txBody>
      </p:sp>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информатика</a:t>
            </a:r>
            <a:endParaRPr lang="ru-RU" sz="1200" b="1" i="0" u="none" strike="noStrike" cap="none" spc="0">
              <a:ln>
                <a:noFill/>
              </a:ln>
              <a:solidFill>
                <a:srgbClr val="0070C0"/>
              </a:solidFill>
              <a:latin typeface="Times New Roman"/>
              <a:ea typeface="+mn-ea"/>
              <a:cs typeface="Times New Roman"/>
            </a:endParaRPr>
          </a:p>
        </p:txBody>
      </p:sp>
      <p:graphicFrame>
        <p:nvGraphicFramePr>
          <p:cNvPr id="9" name="Диаграмма 8"/>
          <p:cNvGraphicFramePr>
            <a:graphicFrameLocks/>
          </p:cNvGraphicFramePr>
          <p:nvPr>
            <p:extLst>
              <p:ext uri="{D42A27DB-BD31-4B8C-83A1-F6EECF244321}">
                <p14:modId xmlns:p14="http://schemas.microsoft.com/office/powerpoint/2010/main" val="4122908319"/>
              </p:ext>
            </p:extLst>
          </p:nvPr>
        </p:nvGraphicFramePr>
        <p:xfrm>
          <a:off x="534155" y="1994703"/>
          <a:ext cx="5180846" cy="3420016"/>
        </p:xfrm>
        <a:graphic>
          <a:graphicData uri="http://schemas.openxmlformats.org/drawingml/2006/chart">
            <c:chart xmlns:c="http://schemas.openxmlformats.org/drawingml/2006/chart" xmlns:r="http://schemas.openxmlformats.org/officeDocument/2006/relationships" r:id="rId3"/>
          </a:graphicData>
        </a:graphic>
      </p:graphicFrame>
      <p:sp>
        <p:nvSpPr>
          <p:cNvPr id="10" name="Объект 7"/>
          <p:cNvSpPr txBox="1"/>
          <p:nvPr/>
        </p:nvSpPr>
        <p:spPr bwMode="auto">
          <a:xfrm>
            <a:off x="5907024" y="1266123"/>
            <a:ext cx="6119095" cy="5102702"/>
          </a:xfrm>
          <a:prstGeom prst="rect">
            <a:avLst/>
          </a:prstGeom>
          <a:noFill/>
        </p:spPr>
        <p:txBody>
          <a:bodyPr anchor="ct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1. Владение алгоритма перевода чисел, записанных в произвольной системе счисления, в десятичную систему.</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2. Умение выполнять преобразования логических выражений, используя законы алгебры логики и решать логические уравнения и функции. </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3. Умение решать алгоритмические задачи, связанные с анализом графов. </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4. Умение использовать табличные (реляционные) базы данных</a:t>
            </a:r>
            <a:r>
              <a:rPr lang="en-US" sz="1000" dirty="0">
                <a:solidFill>
                  <a:srgbClr val="C00000"/>
                </a:solidFill>
                <a:latin typeface="Times New Roman"/>
                <a:cs typeface="Times New Roman"/>
              </a:rPr>
              <a:t>/</a:t>
            </a:r>
            <a:endParaRPr lang="ru-RU" sz="1000" dirty="0">
              <a:solidFill>
                <a:srgbClr val="C00000"/>
              </a:solidFill>
              <a:latin typeface="Times New Roman"/>
              <a:cs typeface="Times New Roman"/>
            </a:endParaRP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5.  Умение строить однозначно декодируемые коды с помощью дерева и неравномерные коды, допускающие однозначное декодирование сообщений (префиксные коды).</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6. Умение использовать табличные (реляционные) базы данных, в частности, наполнять разработанную базу данных, умение обработки данных (включая вычисление суммы, среднего арифметического, наибольшего и наименьшего значений, решение уравнений). </a:t>
            </a:r>
            <a:endParaRPr lang="en-US" sz="1000" dirty="0">
              <a:solidFill>
                <a:srgbClr val="C00000"/>
              </a:solidFill>
              <a:latin typeface="Times New Roman"/>
              <a:cs typeface="Times New Roman"/>
            </a:endParaRP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7. Умение читать и понимать программы, реализующие несложные алгоритмы обработки числовых и текстовых данных на выбранном для изучения универсальном языке программирования высокого уровня. </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8. Наличие представлений о компьютерных сетях, о базовых принципах организации и функционирования компьютерных сетей, сетевых протоколах. </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9. Наличие представлений о символе и алфавите. Умение кодировать символы одного алфавита с помощью кодовых слов в другой алфавит. Понимание основных принципов дискретизации различных видов информации, умение определять информационный объём текстовых, графических и звуковых данных при заданных параметрах дискретизации</a:t>
            </a:r>
            <a:endParaRPr dirty="0"/>
          </a:p>
          <a:p>
            <a:pPr marL="0" lvl="0" indent="0" algn="just">
              <a:lnSpc>
                <a:spcPct val="100000"/>
              </a:lnSpc>
              <a:spcBef>
                <a:spcPts val="0"/>
              </a:spcBef>
              <a:spcAft>
                <a:spcPts val="0"/>
              </a:spcAft>
              <a:buClr>
                <a:srgbClr val="E48312"/>
              </a:buClr>
              <a:buSzTx/>
              <a:buNone/>
              <a:defRPr/>
            </a:pPr>
            <a:r>
              <a:rPr lang="ru-RU" sz="1000" dirty="0">
                <a:solidFill>
                  <a:srgbClr val="00B050"/>
                </a:solidFill>
                <a:latin typeface="Times New Roman"/>
                <a:cs typeface="Times New Roman"/>
              </a:rPr>
              <a:t>Задание 10. Владение понятиями: граф, вершина, ребро, путь, весовая матрица графа, начальная вершина (источник) и конечная вершина (сток) в ориентированном графе. Вычисление количества путей в направленном ациклическом графе. </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11. Владение методами поиска информации в сети Интернет, умение записывать логические выражения с использованием дизъюнкции, конъюнкции и отрицания, определять истинность логических выражений.</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12. Умение читать и понимать программы, анализировать алгоритмы с использованием таблиц трассировки, определять без использования компьютера результаты выполнения несложных программ, модифицировать готовые программы для решения новых задач.  Иметь представление о </a:t>
            </a:r>
            <a:r>
              <a:rPr lang="ru-RU" sz="1000" dirty="0" err="1">
                <a:solidFill>
                  <a:srgbClr val="C00000"/>
                </a:solidFill>
                <a:latin typeface="Times New Roman"/>
                <a:cs typeface="Times New Roman"/>
              </a:rPr>
              <a:t>рекурентных</a:t>
            </a:r>
            <a:r>
              <a:rPr lang="ru-RU" sz="1000" dirty="0">
                <a:solidFill>
                  <a:srgbClr val="C00000"/>
                </a:solidFill>
                <a:latin typeface="Times New Roman"/>
                <a:cs typeface="Times New Roman"/>
              </a:rPr>
              <a:t> формулах, рекурсивных процедурах и функциях. </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13. Умение реализовывать на выбранном для изучения языке программирования высокого уровня (Паскаль, </a:t>
            </a:r>
            <a:r>
              <a:rPr lang="ru-RU" sz="1000" dirty="0" err="1">
                <a:solidFill>
                  <a:srgbClr val="C00000"/>
                </a:solidFill>
                <a:latin typeface="Times New Roman"/>
                <a:cs typeface="Times New Roman"/>
              </a:rPr>
              <a:t>Python</a:t>
            </a:r>
            <a:r>
              <a:rPr lang="ru-RU" sz="1000" dirty="0">
                <a:solidFill>
                  <a:srgbClr val="C00000"/>
                </a:solidFill>
                <a:latin typeface="Times New Roman"/>
                <a:cs typeface="Times New Roman"/>
              </a:rPr>
              <a:t>, </a:t>
            </a:r>
            <a:r>
              <a:rPr lang="ru-RU" sz="1000" dirty="0" err="1">
                <a:solidFill>
                  <a:srgbClr val="C00000"/>
                </a:solidFill>
                <a:latin typeface="Times New Roman"/>
                <a:cs typeface="Times New Roman"/>
              </a:rPr>
              <a:t>Java</a:t>
            </a:r>
            <a:r>
              <a:rPr lang="ru-RU" sz="1000" dirty="0">
                <a:solidFill>
                  <a:srgbClr val="C00000"/>
                </a:solidFill>
                <a:latin typeface="Times New Roman"/>
                <a:cs typeface="Times New Roman"/>
              </a:rPr>
              <a:t>, C++, C#) типовые алгоритмы обработки чисел, числовых последовательностей и массивов.</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72849" y="404666"/>
            <a:ext cx="7433066" cy="84936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2800" b="1" dirty="0">
                <a:solidFill>
                  <a:srgbClr val="000000"/>
                </a:solidFill>
                <a:latin typeface="Times New Roman"/>
                <a:cs typeface="Times New Roman"/>
              </a:rPr>
              <a:t>Основные выводы</a:t>
            </a:r>
          </a:p>
          <a:p>
            <a:pPr algn="ctr">
              <a:defRPr/>
            </a:pPr>
            <a:r>
              <a:rPr lang="ru-RU" sz="2400" b="1" dirty="0">
                <a:solidFill>
                  <a:srgbClr val="000000"/>
                </a:solidFill>
                <a:latin typeface="Times New Roman"/>
                <a:cs typeface="Times New Roman"/>
              </a:rPr>
              <a:t>в сравнении с результатами 2023 года</a:t>
            </a:r>
          </a:p>
          <a:p>
            <a:pPr lvl="0" algn="ctr">
              <a:defRPr/>
            </a:pPr>
            <a:endParaRPr lang="ru-RU" sz="2400" b="1" dirty="0">
              <a:solidFill>
                <a:srgbClr val="000000"/>
              </a:solidFill>
              <a:latin typeface="Times New Roman"/>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1844609268"/>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3846337293"/>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1564846771"/>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230213846"/>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информатика</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4000" b="1" i="0" u="none" strike="noStrike" cap="none" spc="-50">
                <a:ln>
                  <a:noFill/>
                </a:ln>
                <a:solidFill>
                  <a:srgbClr val="000000"/>
                </a:solidFill>
                <a:latin typeface="Times New Roman"/>
                <a:ea typeface="+mj-ea"/>
                <a:cs typeface="Times New Roman"/>
              </a:rPr>
              <a:t>Основные результаты по </a:t>
            </a:r>
            <a:r>
              <a:rPr lang="ru-RU" sz="4000" b="1" i="0" u="none" strike="noStrike" cap="none" spc="-50">
                <a:ln>
                  <a:noFill/>
                </a:ln>
                <a:solidFill>
                  <a:schemeClr val="tx1"/>
                </a:solidFill>
                <a:latin typeface="Times New Roman"/>
                <a:ea typeface="+mj-ea"/>
                <a:cs typeface="Times New Roman"/>
              </a:rPr>
              <a:t>АНГЛИЙСКОМУ ЯЗЫКУ</a:t>
            </a:r>
            <a:endParaRPr lang="ru-RU" sz="4000" b="0" i="0" u="none" strike="noStrike" cap="none" spc="-50">
              <a:ln>
                <a:noFill/>
              </a:ln>
              <a:solidFill>
                <a:schemeClr val="tx1"/>
              </a:solidFill>
              <a:latin typeface="Times New Roman"/>
              <a:ea typeface="+mj-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английскому языку</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extLst>
              <p:ext uri="{D42A27DB-BD31-4B8C-83A1-F6EECF244321}">
                <p14:modId xmlns:p14="http://schemas.microsoft.com/office/powerpoint/2010/main" val="3345370584"/>
              </p:ext>
            </p:extLst>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английский язык</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4992" y="1593929"/>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093699"/>
            <a:ext cx="5447567" cy="945239"/>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600" b="0" i="0" u="none" strike="noStrike" cap="none" spc="0">
                <a:ln>
                  <a:noFill/>
                </a:ln>
                <a:solidFill>
                  <a:srgbClr val="000000"/>
                </a:solidFill>
                <a:latin typeface="Times New Roman"/>
                <a:ea typeface="+mn-ea"/>
                <a:cs typeface="Times New Roman"/>
              </a:rPr>
              <a:t> </a:t>
            </a:r>
            <a:r>
              <a:rPr lang="ru-RU" sz="1400">
                <a:solidFill>
                  <a:srgbClr val="000000"/>
                </a:solidFill>
                <a:latin typeface="Times New Roman"/>
                <a:cs typeface="Times New Roman"/>
              </a:rPr>
              <a:t>1</a:t>
            </a:r>
            <a:r>
              <a:rPr lang="ru-RU" sz="1600" b="0" i="0" u="none" strike="noStrike" cap="none" spc="0">
                <a:ln>
                  <a:noFill/>
                </a:ln>
                <a:solidFill>
                  <a:srgbClr val="000000"/>
                </a:solidFill>
                <a:latin typeface="Times New Roman"/>
                <a:ea typeface="Arial"/>
                <a:cs typeface="Times New Roman"/>
              </a:rPr>
              <a:t> </a:t>
            </a:r>
            <a:r>
              <a:rPr lang="ru-RU" sz="1400" b="0" i="0" u="none" strike="noStrike" cap="none" spc="0">
                <a:ln>
                  <a:noFill/>
                </a:ln>
                <a:solidFill>
                  <a:srgbClr val="000000"/>
                </a:solidFill>
                <a:latin typeface="Times New Roman"/>
                <a:ea typeface="Arial"/>
                <a:cs typeface="Times New Roman"/>
              </a:rPr>
              <a:t>студент, освоивший ООП</a:t>
            </a:r>
            <a:r>
              <a:rPr lang="ru-RU" sz="1400">
                <a:solidFill>
                  <a:srgbClr val="000000"/>
                </a:solidFill>
                <a:latin typeface="Times New Roman"/>
                <a:cs typeface="Times New Roman"/>
              </a:rPr>
              <a:t>, (2,7</a:t>
            </a:r>
            <a:r>
              <a:rPr lang="ru-RU" sz="1400" b="0" i="0" u="none" strike="noStrike" cap="none" spc="0">
                <a:ln>
                  <a:noFill/>
                </a:ln>
                <a:solidFill>
                  <a:srgbClr val="000000"/>
                </a:solidFill>
                <a:latin typeface="Times New Roman"/>
                <a:ea typeface="+mn-ea"/>
                <a:cs typeface="Times New Roman"/>
              </a:rPr>
              <a:t>% от принявших участие в ВПР СПО по </a:t>
            </a:r>
            <a:r>
              <a:rPr lang="ru-RU" sz="1400">
                <a:solidFill>
                  <a:srgbClr val="000000"/>
                </a:solidFill>
                <a:latin typeface="Times New Roman"/>
                <a:cs typeface="Times New Roman"/>
              </a:rPr>
              <a:t>английскому языку)</a:t>
            </a:r>
            <a:r>
              <a:rPr lang="ru-RU" sz="1400" b="0" i="0" u="none" strike="noStrike" cap="none" spc="0">
                <a:ln>
                  <a:noFill/>
                </a:ln>
                <a:solidFill>
                  <a:srgbClr val="000000"/>
                </a:solidFill>
                <a:latin typeface="Times New Roman"/>
                <a:ea typeface="+mn-ea"/>
                <a:cs typeface="Times New Roman"/>
              </a:rPr>
              <a:t> выполнил менее 50% заданий проверочной работы, продемонстрировав уровень освоения образовательной программы ниже базового.</a:t>
            </a:r>
          </a:p>
        </p:txBody>
      </p:sp>
      <p:sp>
        <p:nvSpPr>
          <p:cNvPr id="12" name="TextBox 11"/>
          <p:cNvSpPr txBox="1"/>
          <p:nvPr/>
        </p:nvSpPr>
        <p:spPr bwMode="auto">
          <a:xfrm>
            <a:off x="6158609" y="2220204"/>
            <a:ext cx="5730827" cy="1169551"/>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400" b="0" i="0" u="none" strike="noStrike" cap="none" spc="0" dirty="0">
                <a:ln>
                  <a:noFill/>
                </a:ln>
                <a:solidFill>
                  <a:srgbClr val="000000"/>
                </a:solidFill>
                <a:latin typeface="Times New Roman"/>
                <a:ea typeface="+mn-ea"/>
                <a:cs typeface="Times New Roman"/>
              </a:rPr>
              <a:t>  В целом по совокупности распределения первичных баллов </a:t>
            </a:r>
            <a:r>
              <a:rPr lang="ru-RU" sz="1400" b="0" i="0" u="none" strike="noStrike" cap="none" spc="0" dirty="0" smtClean="0">
                <a:ln>
                  <a:noFill/>
                </a:ln>
                <a:solidFill>
                  <a:srgbClr val="000000"/>
                </a:solidFill>
                <a:latin typeface="Times New Roman"/>
                <a:ea typeface="+mn-ea"/>
                <a:cs typeface="Times New Roman"/>
              </a:rPr>
              <a:t>студентов</a:t>
            </a:r>
            <a:r>
              <a:rPr lang="ru-RU" sz="1400" b="0" i="0" u="none" strike="noStrike" cap="none" spc="0" dirty="0">
                <a:ln>
                  <a:noFill/>
                </a:ln>
                <a:solidFill>
                  <a:srgbClr val="000000"/>
                </a:solidFill>
                <a:latin typeface="Times New Roman"/>
                <a:ea typeface="+mn-ea"/>
                <a:cs typeface="Times New Roman"/>
              </a:rPr>
              <a:t>, освоивших ООП, получивших за выполнение работы 0 баллов, не выполнивших ни одного задания (или выполнивших неверно) ВПР по английскому языку нет, равно как и выполнивших работу в полном объеме.</a:t>
            </a:r>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английский язык</a:t>
            </a:r>
            <a:endParaRPr lang="ru-RU" sz="1200" b="1" i="0" u="none" strike="noStrike" cap="none" spc="0">
              <a:ln>
                <a:noFill/>
              </a:ln>
              <a:solidFill>
                <a:srgbClr val="0070C0"/>
              </a:solidFill>
              <a:latin typeface="Times New Roman"/>
              <a:ea typeface="+mn-ea"/>
              <a:cs typeface="Times New Roman"/>
            </a:endParaRPr>
          </a:p>
        </p:txBody>
      </p:sp>
      <p:graphicFrame>
        <p:nvGraphicFramePr>
          <p:cNvPr id="9" name="Диаграмма 8"/>
          <p:cNvGraphicFramePr>
            <a:graphicFrameLocks/>
          </p:cNvGraphicFramePr>
          <p:nvPr/>
        </p:nvGraphicFramePr>
        <p:xfrm>
          <a:off x="274992" y="2142187"/>
          <a:ext cx="5440008" cy="30090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Диаграмма 13"/>
          <p:cNvGraphicFramePr>
            <a:graphicFrameLocks/>
          </p:cNvGraphicFramePr>
          <p:nvPr/>
        </p:nvGraphicFramePr>
        <p:xfrm>
          <a:off x="5948127" y="3315832"/>
          <a:ext cx="5941310" cy="282026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378019" y="5170274"/>
            <a:ext cx="5439600" cy="738664"/>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400" b="0" i="0" u="none" strike="noStrike" cap="none" spc="0">
                <a:ln>
                  <a:noFill/>
                </a:ln>
                <a:solidFill>
                  <a:srgbClr val="000000"/>
                </a:solidFill>
                <a:latin typeface="Times New Roman"/>
                <a:ea typeface="+mn-ea"/>
                <a:cs typeface="Times New Roman"/>
              </a:rPr>
              <a:t>  Средняя результативность выполнения заданий освоившими ООП составляет </a:t>
            </a:r>
            <a:r>
              <a:rPr lang="ru-RU" sz="1400">
                <a:solidFill>
                  <a:srgbClr val="000000"/>
                </a:solidFill>
                <a:latin typeface="Times New Roman"/>
                <a:cs typeface="Times New Roman"/>
              </a:rPr>
              <a:t>48,1</a:t>
            </a:r>
            <a:r>
              <a:rPr lang="ru-RU" sz="1400" b="0" i="0" u="none" strike="noStrike" cap="none" spc="0">
                <a:ln>
                  <a:noFill/>
                </a:ln>
                <a:solidFill>
                  <a:srgbClr val="000000"/>
                </a:solidFill>
                <a:latin typeface="Times New Roman"/>
                <a:ea typeface="+mn-ea"/>
                <a:cs typeface="Times New Roman"/>
              </a:rPr>
              <a:t>%. На максимальном уровне (100,0%) не выполнено ни одно задание проверочной работы.</a:t>
            </a:r>
            <a:endParaRPr/>
          </a:p>
        </p:txBody>
      </p:sp>
      <p:sp>
        <p:nvSpPr>
          <p:cNvPr id="7" name="Заголовок 1"/>
          <p:cNvSpPr txBox="1"/>
          <p:nvPr/>
        </p:nvSpPr>
        <p:spPr bwMode="auto">
          <a:xfrm>
            <a:off x="2127738" y="404666"/>
            <a:ext cx="7778177"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70405" y="1319115"/>
            <a:ext cx="5854829"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12" name="Объект 7"/>
          <p:cNvSpPr txBox="1"/>
          <p:nvPr/>
        </p:nvSpPr>
        <p:spPr bwMode="auto">
          <a:xfrm>
            <a:off x="6157969" y="1370484"/>
            <a:ext cx="5478071" cy="4251718"/>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300" dirty="0">
                <a:solidFill>
                  <a:srgbClr val="00B050"/>
                </a:solidFill>
                <a:latin typeface="Times New Roman"/>
                <a:cs typeface="Times New Roman"/>
              </a:rPr>
              <a:t>Задание 1. Воспринимать на слух и понимать несложные аутентичные тексты с пониманием нужной (запрашиваемой) информации.</a:t>
            </a:r>
          </a:p>
          <a:p>
            <a:pPr marL="0" lvl="0" indent="0" algn="just">
              <a:lnSpc>
                <a:spcPct val="100000"/>
              </a:lnSpc>
              <a:spcBef>
                <a:spcPts val="0"/>
              </a:spcBef>
              <a:spcAft>
                <a:spcPts val="0"/>
              </a:spcAft>
              <a:buClr>
                <a:srgbClr val="E48312"/>
              </a:buClr>
              <a:buSzTx/>
              <a:buNone/>
              <a:defRPr/>
            </a:pPr>
            <a:r>
              <a:rPr lang="ru-RU" sz="1300" dirty="0">
                <a:solidFill>
                  <a:srgbClr val="00B050"/>
                </a:solidFill>
                <a:latin typeface="Times New Roman"/>
                <a:cs typeface="Times New Roman"/>
              </a:rPr>
              <a:t>Задание 2. Читать про себя и понимать несложные аутентичные тексты с пониманием основного содержания.</a:t>
            </a:r>
          </a:p>
          <a:p>
            <a:pPr marL="0" lvl="0" indent="0" algn="just">
              <a:lnSpc>
                <a:spcPct val="100000"/>
              </a:lnSpc>
              <a:spcBef>
                <a:spcPts val="0"/>
              </a:spcBef>
              <a:spcAft>
                <a:spcPts val="0"/>
              </a:spcAft>
              <a:buClr>
                <a:srgbClr val="E48312"/>
              </a:buClr>
              <a:buSzTx/>
              <a:buNone/>
              <a:defRPr/>
            </a:pPr>
            <a:r>
              <a:rPr lang="ru-RU" sz="1300" dirty="0">
                <a:solidFill>
                  <a:srgbClr val="0070C0"/>
                </a:solidFill>
                <a:latin typeface="Times New Roman"/>
                <a:cs typeface="Times New Roman"/>
              </a:rPr>
              <a:t>Задание 3. Читать про себя  и понимать несложные аутентичные тексты с полным пониманием прочитанного.</a:t>
            </a:r>
          </a:p>
          <a:p>
            <a:pPr marL="0" lvl="0" indent="0" algn="just">
              <a:lnSpc>
                <a:spcPct val="100000"/>
              </a:lnSpc>
              <a:spcBef>
                <a:spcPts val="0"/>
              </a:spcBef>
              <a:spcAft>
                <a:spcPts val="0"/>
              </a:spcAft>
              <a:buClr>
                <a:srgbClr val="E48312"/>
              </a:buClr>
              <a:buSzTx/>
              <a:buNone/>
              <a:defRPr/>
            </a:pPr>
            <a:r>
              <a:rPr lang="ru-RU" sz="1300" dirty="0">
                <a:solidFill>
                  <a:srgbClr val="0070C0"/>
                </a:solidFill>
                <a:latin typeface="Times New Roman"/>
                <a:cs typeface="Times New Roman"/>
              </a:rPr>
              <a:t>Задание 4. Оперировать языковыми средствами в коммуникативно-значимом контексте: лексические единицы.</a:t>
            </a:r>
          </a:p>
          <a:p>
            <a:pPr marL="0" lvl="0" indent="0" algn="just">
              <a:lnSpc>
                <a:spcPct val="100000"/>
              </a:lnSpc>
              <a:spcBef>
                <a:spcPts val="0"/>
              </a:spcBef>
              <a:spcAft>
                <a:spcPts val="0"/>
              </a:spcAft>
              <a:buClr>
                <a:srgbClr val="E48312"/>
              </a:buClr>
              <a:buSzTx/>
              <a:buNone/>
              <a:defRPr/>
            </a:pPr>
            <a:r>
              <a:rPr lang="ru-RU" sz="1300" dirty="0">
                <a:solidFill>
                  <a:srgbClr val="C00000"/>
                </a:solidFill>
                <a:latin typeface="Times New Roman"/>
                <a:cs typeface="Times New Roman"/>
              </a:rPr>
              <a:t>Задание 5. Оперировать языковыми средствами в коммуникативно-значимом контексте: грамматические формы .</a:t>
            </a:r>
            <a:endParaRPr dirty="0"/>
          </a:p>
          <a:p>
            <a:pPr marL="0" lvl="0" indent="0" algn="just">
              <a:lnSpc>
                <a:spcPct val="100000"/>
              </a:lnSpc>
              <a:spcBef>
                <a:spcPts val="0"/>
              </a:spcBef>
              <a:spcAft>
                <a:spcPts val="0"/>
              </a:spcAft>
              <a:buClr>
                <a:srgbClr val="E48312"/>
              </a:buClr>
              <a:buSzTx/>
              <a:buNone/>
              <a:defRPr/>
            </a:pPr>
            <a:r>
              <a:rPr lang="ru-RU" sz="1300" dirty="0">
                <a:solidFill>
                  <a:srgbClr val="C00000"/>
                </a:solidFill>
                <a:latin typeface="Times New Roman"/>
                <a:cs typeface="Times New Roman"/>
              </a:rPr>
              <a:t>Задание 6 по критерию оценивания 1. Писать электронное сообщение личного характера в ответ на письмо-стимул зарубежного друга по переписке, соблюдая речевой этикет 6K1. </a:t>
            </a:r>
          </a:p>
          <a:p>
            <a:pPr marL="0" lvl="0" indent="0" algn="just">
              <a:lnSpc>
                <a:spcPct val="100000"/>
              </a:lnSpc>
              <a:spcBef>
                <a:spcPts val="0"/>
              </a:spcBef>
              <a:spcAft>
                <a:spcPts val="0"/>
              </a:spcAft>
              <a:buClr>
                <a:srgbClr val="E48312"/>
              </a:buClr>
              <a:buSzTx/>
              <a:buNone/>
              <a:defRPr/>
            </a:pPr>
            <a:r>
              <a:rPr lang="ru-RU" sz="1300" dirty="0">
                <a:solidFill>
                  <a:srgbClr val="C00000"/>
                </a:solidFill>
                <a:latin typeface="Times New Roman"/>
                <a:cs typeface="Times New Roman"/>
              </a:rPr>
              <a:t>Задание 6 по критерию оценивания 2. Структурно правильно и логично оформлять текст в соответствии с нормами письменного этикета, принятым в стране изучаемого языка. </a:t>
            </a:r>
          </a:p>
          <a:p>
            <a:pPr marL="0" lvl="0" indent="0" algn="just">
              <a:lnSpc>
                <a:spcPct val="100000"/>
              </a:lnSpc>
              <a:spcBef>
                <a:spcPts val="0"/>
              </a:spcBef>
              <a:spcAft>
                <a:spcPts val="0"/>
              </a:spcAft>
              <a:buClr>
                <a:srgbClr val="E48312"/>
              </a:buClr>
              <a:buSzTx/>
              <a:buNone/>
              <a:defRPr/>
            </a:pPr>
            <a:r>
              <a:rPr lang="ru-RU" sz="1300" dirty="0">
                <a:solidFill>
                  <a:srgbClr val="C00000"/>
                </a:solidFill>
                <a:latin typeface="Times New Roman"/>
                <a:cs typeface="Times New Roman"/>
              </a:rPr>
              <a:t>Задание 6 по критерию оценивания 3. Правильно употреблять в письменной речи лексические единицы (слова, словосочетания, речевые клише) и изученные морфологические формы, обслуживающие ситуации общения. </a:t>
            </a:r>
            <a:endParaRPr dirty="0"/>
          </a:p>
        </p:txBody>
      </p:sp>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английский язык</a:t>
            </a:r>
            <a:endParaRPr lang="ru-RU" sz="1200" b="1" i="0" u="none" strike="noStrike" cap="none" spc="0">
              <a:ln>
                <a:noFill/>
              </a:ln>
              <a:solidFill>
                <a:srgbClr val="0070C0"/>
              </a:solidFill>
              <a:latin typeface="Times New Roman"/>
              <a:ea typeface="+mn-ea"/>
              <a:cs typeface="Times New Roman"/>
            </a:endParaRPr>
          </a:p>
        </p:txBody>
      </p:sp>
      <p:graphicFrame>
        <p:nvGraphicFramePr>
          <p:cNvPr id="10" name="Диаграмма 9"/>
          <p:cNvGraphicFramePr>
            <a:graphicFrameLocks/>
          </p:cNvGraphicFramePr>
          <p:nvPr>
            <p:extLst>
              <p:ext uri="{D42A27DB-BD31-4B8C-83A1-F6EECF244321}">
                <p14:modId xmlns:p14="http://schemas.microsoft.com/office/powerpoint/2010/main" val="1494442447"/>
              </p:ext>
            </p:extLst>
          </p:nvPr>
        </p:nvGraphicFramePr>
        <p:xfrm>
          <a:off x="615637" y="2273222"/>
          <a:ext cx="5097100" cy="286994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72849" y="404665"/>
            <a:ext cx="7433066" cy="858077"/>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2800" b="1" dirty="0">
                <a:solidFill>
                  <a:srgbClr val="000000"/>
                </a:solidFill>
                <a:latin typeface="Times New Roman"/>
                <a:cs typeface="Times New Roman"/>
              </a:rPr>
              <a:t>Основные выводы</a:t>
            </a:r>
          </a:p>
          <a:p>
            <a:pPr algn="ctr">
              <a:defRPr/>
            </a:pPr>
            <a:r>
              <a:rPr lang="ru-RU" sz="2400" b="1" dirty="0">
                <a:solidFill>
                  <a:srgbClr val="000000"/>
                </a:solidFill>
                <a:latin typeface="Times New Roman"/>
                <a:cs typeface="Times New Roman"/>
              </a:rPr>
              <a:t>в сравнении с результатами 2023 года</a:t>
            </a:r>
          </a:p>
          <a:p>
            <a:pPr lvl="0" algn="ctr">
              <a:defRPr/>
            </a:pPr>
            <a:endParaRPr lang="ru-RU" sz="2400" b="1" dirty="0">
              <a:solidFill>
                <a:srgbClr val="000000"/>
              </a:solidFill>
              <a:latin typeface="Times New Roman"/>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1372933313"/>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2239145723"/>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1023406493"/>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1225345702"/>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английский язык</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21433" y="2445595"/>
            <a:ext cx="6452851" cy="1484567"/>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4000" b="1" i="0" u="none" strike="noStrike" cap="none" spc="-50">
                <a:ln>
                  <a:noFill/>
                </a:ln>
                <a:solidFill>
                  <a:srgbClr val="000000"/>
                </a:solidFill>
                <a:latin typeface="Times New Roman"/>
                <a:ea typeface="+mj-ea"/>
                <a:cs typeface="Times New Roman"/>
              </a:rPr>
              <a:t>Основные результаты по </a:t>
            </a:r>
            <a:r>
              <a:rPr lang="ru-RU" sz="4000" b="1" i="0" u="none" strike="noStrike" cap="none" spc="-50">
                <a:ln>
                  <a:noFill/>
                </a:ln>
                <a:solidFill>
                  <a:schemeClr val="tx1"/>
                </a:solidFill>
                <a:latin typeface="Times New Roman"/>
                <a:ea typeface="+mj-ea"/>
                <a:cs typeface="Times New Roman"/>
              </a:rPr>
              <a:t>ХИМИИ</a:t>
            </a:r>
            <a:endParaRPr lang="ru-RU" sz="4000" b="0" i="0" u="none" strike="noStrike" cap="none" spc="-50">
              <a:ln>
                <a:noFill/>
              </a:ln>
              <a:solidFill>
                <a:schemeClr val="tx1"/>
              </a:solidFill>
              <a:latin typeface="Times New Roman"/>
              <a:ea typeface="+mj-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химии</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химия</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4992" y="1593929"/>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151210"/>
            <a:ext cx="5442887" cy="518519"/>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600" b="0" i="0" u="none" strike="noStrike" cap="none" spc="0">
                <a:ln>
                  <a:noFill/>
                </a:ln>
                <a:solidFill>
                  <a:srgbClr val="000000"/>
                </a:solidFill>
                <a:latin typeface="Times New Roman"/>
                <a:ea typeface="+mn-ea"/>
                <a:cs typeface="Times New Roman"/>
              </a:rPr>
              <a:t>  </a:t>
            </a:r>
            <a:r>
              <a:rPr lang="ru-RU" sz="1400">
                <a:solidFill>
                  <a:srgbClr val="000000"/>
                </a:solidFill>
                <a:latin typeface="Times New Roman"/>
                <a:cs typeface="Times New Roman"/>
              </a:rPr>
              <a:t>Студенты</a:t>
            </a:r>
            <a:r>
              <a:rPr lang="ru-RU" sz="1400" b="0" i="0" u="none" strike="noStrike" cap="none" spc="0">
                <a:ln>
                  <a:noFill/>
                </a:ln>
                <a:solidFill>
                  <a:srgbClr val="000000"/>
                </a:solidFill>
                <a:latin typeface="Times New Roman"/>
                <a:ea typeface="+mn-ea"/>
                <a:cs typeface="Times New Roman"/>
              </a:rPr>
              <a:t>, освоившие ООП, выполнившие менее 50% заданий проверочной работы,</a:t>
            </a:r>
            <a:r>
              <a:rPr lang="ru-RU" sz="1400">
                <a:solidFill>
                  <a:srgbClr val="000000"/>
                </a:solidFill>
                <a:latin typeface="Times New Roman"/>
                <a:cs typeface="Times New Roman"/>
              </a:rPr>
              <a:t> отсутствуют.</a:t>
            </a:r>
            <a:endParaRPr lang="ru-RU" sz="1400" b="0" i="0" u="none" strike="noStrike" cap="none" spc="0">
              <a:ln>
                <a:noFill/>
              </a:ln>
              <a:solidFill>
                <a:srgbClr val="000000"/>
              </a:solidFill>
              <a:latin typeface="Times New Roman"/>
              <a:ea typeface="+mn-ea"/>
              <a:cs typeface="Times New Roman"/>
            </a:endParaRPr>
          </a:p>
        </p:txBody>
      </p:sp>
      <p:sp>
        <p:nvSpPr>
          <p:cNvPr id="12" name="TextBox 11"/>
          <p:cNvSpPr txBox="1"/>
          <p:nvPr/>
        </p:nvSpPr>
        <p:spPr bwMode="auto">
          <a:xfrm>
            <a:off x="6158609" y="2375652"/>
            <a:ext cx="5730827" cy="954107"/>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400" b="0" i="0" u="none" strike="noStrike" cap="none" spc="0" dirty="0">
                <a:ln>
                  <a:noFill/>
                </a:ln>
                <a:solidFill>
                  <a:srgbClr val="000000"/>
                </a:solidFill>
                <a:latin typeface="Times New Roman"/>
                <a:ea typeface="+mn-ea"/>
                <a:cs typeface="Times New Roman"/>
              </a:rPr>
              <a:t>  В целом по совокупности распределения первичных баллов </a:t>
            </a:r>
            <a:r>
              <a:rPr lang="ru-RU" sz="1400" b="0" i="0" u="none" strike="noStrike" cap="none" spc="0" dirty="0" smtClean="0">
                <a:ln>
                  <a:noFill/>
                </a:ln>
                <a:solidFill>
                  <a:srgbClr val="000000"/>
                </a:solidFill>
                <a:latin typeface="Times New Roman"/>
                <a:ea typeface="+mn-ea"/>
                <a:cs typeface="Times New Roman"/>
              </a:rPr>
              <a:t>студентов</a:t>
            </a:r>
            <a:r>
              <a:rPr lang="ru-RU" sz="1400" b="0" i="0" u="none" strike="noStrike" cap="none" spc="0" dirty="0">
                <a:ln>
                  <a:noFill/>
                </a:ln>
                <a:solidFill>
                  <a:srgbClr val="000000"/>
                </a:solidFill>
                <a:latin typeface="Times New Roman"/>
                <a:ea typeface="+mn-ea"/>
                <a:cs typeface="Times New Roman"/>
              </a:rPr>
              <a:t>, освоивших ООП, получивших за выполнение работы 0 баллов, не выполнивших ни одного задания (или выполнивших неверно) ВПР по химии нет, равно как и выполнивших работу в полном объеме.</a:t>
            </a:r>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химия</a:t>
            </a:r>
            <a:endParaRPr lang="ru-RU" sz="1200" b="1" i="0" u="none" strike="noStrike" cap="none" spc="0">
              <a:ln>
                <a:noFill/>
              </a:ln>
              <a:solidFill>
                <a:srgbClr val="0070C0"/>
              </a:solidFill>
              <a:latin typeface="Times New Roman"/>
              <a:ea typeface="+mn-ea"/>
              <a:cs typeface="Times New Roman"/>
            </a:endParaRPr>
          </a:p>
        </p:txBody>
      </p:sp>
      <p:graphicFrame>
        <p:nvGraphicFramePr>
          <p:cNvPr id="14" name="Диаграмма 13"/>
          <p:cNvGraphicFramePr>
            <a:graphicFrameLocks/>
          </p:cNvGraphicFramePr>
          <p:nvPr/>
        </p:nvGraphicFramePr>
        <p:xfrm>
          <a:off x="274992" y="2375653"/>
          <a:ext cx="5440008" cy="25765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Диаграмма 14"/>
          <p:cNvGraphicFramePr>
            <a:graphicFrameLocks/>
          </p:cNvGraphicFramePr>
          <p:nvPr/>
        </p:nvGraphicFramePr>
        <p:xfrm>
          <a:off x="6189382" y="3329759"/>
          <a:ext cx="5700055"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378018" y="5170273"/>
            <a:ext cx="5440319" cy="945239"/>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400" b="0" i="0" u="none" strike="noStrike" cap="none" spc="0">
                <a:ln>
                  <a:noFill/>
                </a:ln>
                <a:solidFill>
                  <a:srgbClr val="000000"/>
                </a:solidFill>
                <a:latin typeface="Times New Roman"/>
                <a:ea typeface="+mn-ea"/>
                <a:cs typeface="Times New Roman"/>
              </a:rPr>
              <a:t>  Средняя результативность выполнения заданий студентов, освоивших ООП, находится на </a:t>
            </a:r>
            <a:r>
              <a:rPr lang="ru-RU" sz="1400">
                <a:solidFill>
                  <a:srgbClr val="000000"/>
                </a:solidFill>
                <a:latin typeface="Times New Roman"/>
                <a:cs typeface="Times New Roman"/>
              </a:rPr>
              <a:t>достаточном</a:t>
            </a:r>
            <a:r>
              <a:rPr lang="ru-RU" sz="1400" b="0" i="0" u="none" strike="noStrike" cap="none" spc="0">
                <a:ln>
                  <a:noFill/>
                </a:ln>
                <a:solidFill>
                  <a:srgbClr val="000000"/>
                </a:solidFill>
                <a:latin typeface="Times New Roman"/>
                <a:ea typeface="+mn-ea"/>
                <a:cs typeface="Times New Roman"/>
              </a:rPr>
              <a:t> уровне и составляет </a:t>
            </a:r>
            <a:r>
              <a:rPr lang="ru-RU" sz="1400">
                <a:solidFill>
                  <a:srgbClr val="000000"/>
                </a:solidFill>
                <a:latin typeface="Times New Roman"/>
                <a:cs typeface="Times New Roman"/>
              </a:rPr>
              <a:t>68,9</a:t>
            </a:r>
            <a:r>
              <a:rPr lang="ru-RU" sz="1400" b="0" i="0" u="none" strike="noStrike" cap="none" spc="0">
                <a:ln>
                  <a:noFill/>
                </a:ln>
                <a:solidFill>
                  <a:srgbClr val="000000"/>
                </a:solidFill>
                <a:latin typeface="Times New Roman"/>
                <a:ea typeface="+mn-ea"/>
                <a:cs typeface="Times New Roman"/>
              </a:rPr>
              <a:t>%. На максимальном уровне (100,0%) выполнено три задания (№7, 11, 15) проверочной работы.</a:t>
            </a:r>
            <a:endParaRPr/>
          </a:p>
        </p:txBody>
      </p:sp>
      <p:sp>
        <p:nvSpPr>
          <p:cNvPr id="7" name="Заголовок 1"/>
          <p:cNvSpPr txBox="1"/>
          <p:nvPr/>
        </p:nvSpPr>
        <p:spPr bwMode="auto">
          <a:xfrm>
            <a:off x="2128677" y="420856"/>
            <a:ext cx="7786969"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67333" y="1246687"/>
            <a:ext cx="5854829"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12" name="Объект 7"/>
          <p:cNvSpPr txBox="1"/>
          <p:nvPr/>
        </p:nvSpPr>
        <p:spPr bwMode="auto">
          <a:xfrm>
            <a:off x="6022161" y="1370485"/>
            <a:ext cx="6003959" cy="4911444"/>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1. Владение системой химических знаний о чистых веществах и смесях, научных методах познания веществ и химических явлений: наблюдение, измерение, эксперимент, анализ и синтез.</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2. Владение системой химических знаний и понятий о химическом элементе атоме.</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3. Умение объяснять закономерности изменения свойств химических элементов и образуемых ими соединений по периодам и группам.</a:t>
            </a:r>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4. Владение системой химических знаний и понятий об ионах и молекулах, видах химической связи, типах кристаллических решёток.</a:t>
            </a:r>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5. Умение использовать наименования химических соединений международного союза (IUPAC) теоретической и прикладной химии и названия веществ, относящихся к изученным классам неорганических соединений.</a:t>
            </a:r>
            <a:endParaRPr dirty="0"/>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6. Умение описывать общие химические свойства неорганических веществ различных классов.</a:t>
            </a:r>
            <a:endParaRPr dirty="0"/>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7. Умение классифицировать химические реакции по различным признакам (числу и составу реагирующих веществ).</a:t>
            </a:r>
            <a:endParaRPr dirty="0"/>
          </a:p>
          <a:p>
            <a:pPr marL="0" lvl="0" indent="0" algn="just">
              <a:lnSpc>
                <a:spcPct val="100000"/>
              </a:lnSpc>
              <a:spcBef>
                <a:spcPts val="0"/>
              </a:spcBef>
              <a:spcAft>
                <a:spcPts val="0"/>
              </a:spcAft>
              <a:buClr>
                <a:srgbClr val="E48312"/>
              </a:buClr>
              <a:buSzTx/>
              <a:buNone/>
              <a:defRPr/>
            </a:pPr>
            <a:r>
              <a:rPr lang="ru-RU" sz="1000" dirty="0">
                <a:solidFill>
                  <a:srgbClr val="00B050"/>
                </a:solidFill>
                <a:latin typeface="Times New Roman"/>
                <a:cs typeface="Times New Roman"/>
              </a:rPr>
              <a:t>Задание 8. Умение составлять уравнения реакций, учитывая условия, при которых эти реакции идут до конца, проводить реакции. </a:t>
            </a:r>
            <a:endParaRPr dirty="0">
              <a:solidFill>
                <a:srgbClr val="00B050"/>
              </a:solidFill>
            </a:endParaRPr>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9. Умение раскрывать сущность </a:t>
            </a:r>
            <a:r>
              <a:rPr lang="ru-RU" sz="1000" dirty="0" err="1">
                <a:solidFill>
                  <a:srgbClr val="0070C0"/>
                </a:solidFill>
                <a:latin typeface="Times New Roman"/>
                <a:cs typeface="Times New Roman"/>
              </a:rPr>
              <a:t>окислительно</a:t>
            </a:r>
            <a:r>
              <a:rPr lang="ru-RU" sz="1000" dirty="0">
                <a:solidFill>
                  <a:srgbClr val="0070C0"/>
                </a:solidFill>
                <a:latin typeface="Times New Roman"/>
                <a:cs typeface="Times New Roman"/>
              </a:rPr>
              <a:t>-восстановительных реакций посредством составления электронного баланса.</a:t>
            </a:r>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10. Умение выявлять характерные признаки понятий, использовать их при описании неорганических веществ и их превращений.</a:t>
            </a:r>
            <a:endParaRPr dirty="0"/>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11. Владение системой химических знаний, которая включает основополагающие понятия.</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12. Умение использовать химическую символику для составления молекулярных и структурных (развёрнутой, сокращённой) формул органических веществ и уравнений химических реакций.</a:t>
            </a:r>
            <a:endParaRPr dirty="0"/>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13. Умение устанавливать принадлежность изученных органических веществ по их составу и строению к определённому классу/группе соединений. </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14. Умение проводить вычисления количества вещества, массы или объёма по количеству вещества, массе или объёму одного из реагентов или продуктов реакции. Умение критически анализировать химическую информацию, получаемую из разных источников (средства массовой коммуникации, Интернет и др.) Умение соблюдать правила экологически целесообразного поведения в быту и трудовой деятельности в целях сохранения своего здоровья и окружающей природной среды.</a:t>
            </a:r>
          </a:p>
          <a:p>
            <a:pPr marL="0" lvl="0" indent="0" algn="just">
              <a:lnSpc>
                <a:spcPct val="100000"/>
              </a:lnSpc>
              <a:spcBef>
                <a:spcPts val="0"/>
              </a:spcBef>
              <a:spcAft>
                <a:spcPts val="0"/>
              </a:spcAft>
              <a:buClr>
                <a:srgbClr val="E48312"/>
              </a:buClr>
              <a:buSzTx/>
              <a:buNone/>
              <a:defRPr/>
            </a:pPr>
            <a:r>
              <a:rPr lang="ru-RU" sz="1000" dirty="0">
                <a:solidFill>
                  <a:srgbClr val="0070C0"/>
                </a:solidFill>
                <a:latin typeface="Times New Roman"/>
                <a:cs typeface="Times New Roman"/>
              </a:rPr>
              <a:t>Задание 15. Умение проводить вычисления с использованием понятия «массовая доля вещества в растворе».</a:t>
            </a:r>
          </a:p>
        </p:txBody>
      </p:sp>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химия</a:t>
            </a:r>
            <a:endParaRPr lang="ru-RU" sz="1200" b="1" i="0" u="none" strike="noStrike" cap="none" spc="0">
              <a:ln>
                <a:noFill/>
              </a:ln>
              <a:solidFill>
                <a:srgbClr val="0070C0"/>
              </a:solidFill>
              <a:latin typeface="Times New Roman"/>
              <a:ea typeface="+mn-ea"/>
              <a:cs typeface="Times New Roman"/>
            </a:endParaRPr>
          </a:p>
        </p:txBody>
      </p:sp>
      <p:graphicFrame>
        <p:nvGraphicFramePr>
          <p:cNvPr id="9" name="Диаграмма 8"/>
          <p:cNvGraphicFramePr>
            <a:graphicFrameLocks/>
          </p:cNvGraphicFramePr>
          <p:nvPr>
            <p:extLst>
              <p:ext uri="{D42A27DB-BD31-4B8C-83A1-F6EECF244321}">
                <p14:modId xmlns:p14="http://schemas.microsoft.com/office/powerpoint/2010/main" val="2843037306"/>
              </p:ext>
            </p:extLst>
          </p:nvPr>
        </p:nvGraphicFramePr>
        <p:xfrm>
          <a:off x="479834" y="2295687"/>
          <a:ext cx="5205742" cy="275776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472849" y="404664"/>
            <a:ext cx="7433066" cy="901621"/>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2800" b="1" dirty="0">
                <a:solidFill>
                  <a:srgbClr val="000000"/>
                </a:solidFill>
                <a:latin typeface="Times New Roman"/>
                <a:cs typeface="Times New Roman"/>
              </a:rPr>
              <a:t>Основные выводы</a:t>
            </a:r>
          </a:p>
          <a:p>
            <a:pPr algn="ctr">
              <a:defRPr/>
            </a:pPr>
            <a:r>
              <a:rPr lang="ru-RU" sz="2400" b="1" dirty="0">
                <a:solidFill>
                  <a:srgbClr val="000000"/>
                </a:solidFill>
                <a:latin typeface="Times New Roman"/>
                <a:cs typeface="Times New Roman"/>
              </a:rPr>
              <a:t>в сравнении с результатами 2023 года</a:t>
            </a:r>
          </a:p>
          <a:p>
            <a:pPr lvl="0" algn="ctr">
              <a:defRPr/>
            </a:pPr>
            <a:endParaRPr lang="ru-RU" sz="2400" b="1" dirty="0">
              <a:solidFill>
                <a:srgbClr val="000000"/>
              </a:solidFill>
              <a:latin typeface="Times New Roman"/>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356348559"/>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3385661902"/>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3763469111"/>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365324434"/>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Скругленный прямоугольник 8"/>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химия</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2" name="Заголовок 5"/>
          <p:cNvSpPr txBox="1"/>
          <p:nvPr/>
        </p:nvSpPr>
        <p:spPr bwMode="auto">
          <a:xfrm>
            <a:off x="3012641" y="2208204"/>
            <a:ext cx="6452851" cy="2337420"/>
          </a:xfrm>
          <a:prstGeom prst="rect">
            <a:avLst/>
          </a:prstGeom>
          <a:solidFill>
            <a:schemeClr val="bg1">
              <a:alpha val="0"/>
            </a:schemeClr>
          </a:solidFill>
        </p:spPr>
        <p:txBody>
          <a:bodyPr>
            <a:no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4000" b="1" i="0" u="none" strike="noStrike" cap="none" spc="-50">
                <a:ln>
                  <a:noFill/>
                </a:ln>
                <a:solidFill>
                  <a:srgbClr val="000000"/>
                </a:solidFill>
                <a:latin typeface="Times New Roman"/>
                <a:ea typeface="+mj-ea"/>
                <a:cs typeface="Times New Roman"/>
              </a:rPr>
              <a:t>Основные результаты</a:t>
            </a:r>
            <a:r>
              <a:rPr lang="ru-RU" sz="4000" b="1">
                <a:solidFill>
                  <a:srgbClr val="000000"/>
                </a:solidFill>
                <a:latin typeface="Times New Roman"/>
                <a:cs typeface="Times New Roman"/>
              </a:rPr>
              <a:t> ВПР СПО с оценкой </a:t>
            </a:r>
            <a:endParaRPr/>
          </a:p>
          <a:p>
            <a:pPr lvl="0" algn="ctr">
              <a:defRPr/>
            </a:pPr>
            <a:r>
              <a:rPr lang="ru-RU" sz="4000" b="1">
                <a:solidFill>
                  <a:schemeClr val="tx1"/>
                </a:solidFill>
                <a:latin typeface="Times New Roman"/>
                <a:cs typeface="Times New Roman"/>
              </a:rPr>
              <a:t>метапредметных результатов обучения</a:t>
            </a:r>
            <a:endParaRPr/>
          </a:p>
          <a:p>
            <a:pPr marL="0" marR="0" lvl="0" indent="0" algn="ctr" defTabSz="914400">
              <a:lnSpc>
                <a:spcPct val="85000"/>
              </a:lnSpc>
              <a:spcBef>
                <a:spcPts val="0"/>
              </a:spcBef>
              <a:spcAft>
                <a:spcPts val="0"/>
              </a:spcAft>
              <a:buClrTx/>
              <a:buSzTx/>
              <a:buFontTx/>
              <a:buNone/>
              <a:defRPr/>
            </a:pPr>
            <a:endParaRPr lang="ru-RU" sz="4000" b="0" i="0" u="none" strike="noStrike" cap="none" spc="-50">
              <a:ln>
                <a:noFill/>
              </a:ln>
              <a:solidFill>
                <a:srgbClr val="000000"/>
              </a:solidFill>
              <a:latin typeface="Times New Roman"/>
              <a:ea typeface="+mj-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3" name="Заголовок 1"/>
          <p:cNvSpPr txBox="1"/>
          <p:nvPr/>
        </p:nvSpPr>
        <p:spPr bwMode="auto">
          <a:xfrm>
            <a:off x="2543187" y="457418"/>
            <a:ext cx="7433066" cy="369059"/>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Участники ВПР СПО по </a:t>
            </a:r>
            <a:r>
              <a:rPr lang="ru-RU" sz="2400" b="1">
                <a:solidFill>
                  <a:srgbClr val="000000"/>
                </a:solidFill>
                <a:latin typeface="Times New Roman"/>
                <a:cs typeface="Times New Roman"/>
              </a:rPr>
              <a:t>метапредмету</a:t>
            </a:r>
            <a:endParaRPr lang="ru-RU" sz="2400" b="1" i="0" u="none" strike="noStrike" cap="none" spc="-50">
              <a:ln>
                <a:noFill/>
              </a:ln>
              <a:solidFill>
                <a:srgbClr val="000000"/>
              </a:solidFill>
              <a:latin typeface="Times New Roman"/>
              <a:ea typeface="+mj-ea"/>
              <a:cs typeface="Times New Roman"/>
            </a:endParaRPr>
          </a:p>
          <a:p>
            <a:pPr marL="0" marR="0" lvl="0" indent="0" algn="l" defTabSz="914400">
              <a:lnSpc>
                <a:spcPct val="85000"/>
              </a:lnSpc>
              <a:spcBef>
                <a:spcPts val="0"/>
              </a:spcBef>
              <a:spcAft>
                <a:spcPts val="0"/>
              </a:spcAft>
              <a:buClrTx/>
              <a:buSzTx/>
              <a:buFontTx/>
              <a:buNone/>
              <a:defRPr/>
            </a:pPr>
            <a:endParaRPr lang="ru-RU" sz="2400" b="1" i="0" u="none" strike="noStrike" cap="none" spc="-50">
              <a:ln>
                <a:noFill/>
              </a:ln>
              <a:solidFill>
                <a:srgbClr val="000000"/>
              </a:solidFill>
              <a:latin typeface="Times New Roman"/>
              <a:ea typeface="+mj-ea"/>
              <a:cs typeface="Times New Roman"/>
            </a:endParaRPr>
          </a:p>
        </p:txBody>
      </p:sp>
      <p:graphicFrame>
        <p:nvGraphicFramePr>
          <p:cNvPr id="4" name="Схема 3"/>
          <p:cNvGraphicFramePr>
            <a:graphicFrameLocks/>
          </p:cNvGraphicFramePr>
          <p:nvPr/>
        </p:nvGraphicFramePr>
        <p:xfrm>
          <a:off x="3342964" y="1082452"/>
          <a:ext cx="6633289" cy="5138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Скругленный прямоугольник 5"/>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метапредмет</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74992" y="1593929"/>
            <a:ext cx="5440008" cy="548258"/>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1800" b="1" dirty="0">
                <a:solidFill>
                  <a:schemeClr val="tx1"/>
                </a:solidFill>
                <a:latin typeface="Times New Roman" panose="02020603050405020304" pitchFamily="18" charset="0"/>
                <a:cs typeface="Times New Roman" panose="02020603050405020304" pitchFamily="18" charset="0"/>
              </a:rPr>
              <a:t>Распределение участников </a:t>
            </a:r>
            <a:endParaRPr lang="en-US" sz="1800" b="1" dirty="0">
              <a:solidFill>
                <a:schemeClr val="tx1"/>
              </a:solidFill>
              <a:latin typeface="Times New Roman" panose="02020603050405020304" pitchFamily="18" charset="0"/>
              <a:cs typeface="Times New Roman" panose="02020603050405020304" pitchFamily="18" charset="0"/>
            </a:endParaRPr>
          </a:p>
          <a:p>
            <a:pPr lvl="0" algn="ctr">
              <a:defRPr/>
            </a:pPr>
            <a:r>
              <a:rPr lang="ru-RU" sz="1800" b="1" dirty="0">
                <a:solidFill>
                  <a:schemeClr val="tx1"/>
                </a:solidFill>
                <a:latin typeface="Times New Roman" panose="02020603050405020304" pitchFamily="18" charset="0"/>
                <a:cs typeface="Times New Roman" panose="02020603050405020304" pitchFamily="18" charset="0"/>
              </a:rPr>
              <a:t>по полученным отметкам (%)</a:t>
            </a:r>
            <a:endParaRPr lang="ru-RU" sz="1800" dirty="0">
              <a:latin typeface="Times New Roman" panose="02020603050405020304" pitchFamily="18" charset="0"/>
              <a:cs typeface="Times New Roman" panose="02020603050405020304" pitchFamily="18" charset="0"/>
            </a:endParaRPr>
          </a:p>
        </p:txBody>
      </p:sp>
      <p:sp>
        <p:nvSpPr>
          <p:cNvPr id="7" name="TextBox 6"/>
          <p:cNvSpPr txBox="1"/>
          <p:nvPr/>
        </p:nvSpPr>
        <p:spPr bwMode="auto">
          <a:xfrm>
            <a:off x="274991" y="5151210"/>
            <a:ext cx="5445767" cy="945239"/>
          </a:xfrm>
          <a:prstGeom prst="rect">
            <a:avLst/>
          </a:prstGeom>
          <a:noFill/>
        </p:spPr>
        <p:txBody>
          <a:bodyPr wrap="square" rtlCol="0">
            <a:spAutoFit/>
          </a:bodyPr>
          <a:lstStyle/>
          <a:p>
            <a:pPr marL="0" marR="0" lvl="0" indent="0" algn="just" defTabSz="914400">
              <a:lnSpc>
                <a:spcPct val="100000"/>
              </a:lnSpc>
              <a:spcBef>
                <a:spcPts val="0"/>
              </a:spcBef>
              <a:spcAft>
                <a:spcPts val="0"/>
              </a:spcAft>
              <a:buClrTx/>
              <a:buSzTx/>
              <a:buFontTx/>
              <a:buNone/>
              <a:defRPr/>
            </a:pPr>
            <a:r>
              <a:rPr lang="ru-RU" sz="1400">
                <a:solidFill>
                  <a:srgbClr val="000000"/>
                </a:solidFill>
                <a:latin typeface="Times New Roman"/>
                <a:cs typeface="Times New Roman"/>
              </a:rPr>
              <a:t>448</a:t>
            </a:r>
            <a:r>
              <a:rPr lang="ru-RU" sz="1600" b="0" i="0" u="none" strike="noStrike" cap="none" spc="0">
                <a:ln>
                  <a:noFill/>
                </a:ln>
                <a:solidFill>
                  <a:srgbClr val="000000"/>
                </a:solidFill>
                <a:latin typeface="Times New Roman"/>
                <a:ea typeface="Arial"/>
                <a:cs typeface="Times New Roman"/>
              </a:rPr>
              <a:t> </a:t>
            </a:r>
            <a:r>
              <a:rPr lang="ru-RU" sz="1400" b="0" i="0" u="none" strike="noStrike" cap="none" spc="0">
                <a:ln>
                  <a:noFill/>
                </a:ln>
                <a:solidFill>
                  <a:srgbClr val="000000"/>
                </a:solidFill>
                <a:latin typeface="Times New Roman"/>
                <a:ea typeface="Arial"/>
                <a:cs typeface="Times New Roman"/>
              </a:rPr>
              <a:t>студентов, освоивших ООП,</a:t>
            </a:r>
            <a:r>
              <a:rPr lang="ru-RU" sz="1600" b="0" i="0" u="none" strike="noStrike" cap="none" spc="0">
                <a:ln>
                  <a:noFill/>
                </a:ln>
                <a:solidFill>
                  <a:srgbClr val="000000"/>
                </a:solidFill>
                <a:latin typeface="Times New Roman"/>
                <a:ea typeface="+mn-ea"/>
                <a:cs typeface="Times New Roman"/>
              </a:rPr>
              <a:t> </a:t>
            </a:r>
            <a:r>
              <a:rPr lang="ru-RU" sz="1400">
                <a:solidFill>
                  <a:srgbClr val="000000"/>
                </a:solidFill>
                <a:latin typeface="Times New Roman"/>
                <a:cs typeface="Times New Roman"/>
              </a:rPr>
              <a:t>(44,7</a:t>
            </a:r>
            <a:r>
              <a:rPr lang="ru-RU" sz="1400" b="0" i="0" u="none" strike="noStrike" cap="none" spc="0">
                <a:ln>
                  <a:noFill/>
                </a:ln>
                <a:solidFill>
                  <a:srgbClr val="000000"/>
                </a:solidFill>
                <a:latin typeface="Times New Roman"/>
                <a:ea typeface="+mn-ea"/>
                <a:cs typeface="Times New Roman"/>
              </a:rPr>
              <a:t>% от принявших участие в ВПР СПО по метапредмету) выполнили менее 50% заданий проверочной работы, продемонстрировав уровень освоения образовательной программы ниже базового.</a:t>
            </a:r>
          </a:p>
        </p:txBody>
      </p:sp>
      <p:sp>
        <p:nvSpPr>
          <p:cNvPr id="12" name="TextBox 11"/>
          <p:cNvSpPr txBox="1"/>
          <p:nvPr/>
        </p:nvSpPr>
        <p:spPr bwMode="auto">
          <a:xfrm>
            <a:off x="6158609" y="2375652"/>
            <a:ext cx="5730827" cy="1169551"/>
          </a:xfrm>
          <a:prstGeom prst="rect">
            <a:avLst/>
          </a:prstGeom>
          <a:noFill/>
        </p:spPr>
        <p:txBody>
          <a:bodyPr wrap="square" rtlCol="0">
            <a:spAutoFit/>
          </a:bodyPr>
          <a:lstStyle/>
          <a:p>
            <a:pPr lvl="0" algn="just">
              <a:defRPr/>
            </a:pPr>
            <a:r>
              <a:rPr lang="ru-RU" sz="1400" b="0" i="0" u="none" strike="noStrike" cap="none" spc="0" dirty="0">
                <a:ln>
                  <a:noFill/>
                </a:ln>
                <a:solidFill>
                  <a:srgbClr val="000000"/>
                </a:solidFill>
                <a:latin typeface="Times New Roman"/>
                <a:ea typeface="+mn-ea"/>
                <a:cs typeface="Times New Roman"/>
              </a:rPr>
              <a:t>  В целом по совокупности распределения первичных баллов </a:t>
            </a:r>
            <a:r>
              <a:rPr lang="ru-RU" sz="1400" dirty="0" smtClean="0">
                <a:solidFill>
                  <a:srgbClr val="000000"/>
                </a:solidFill>
                <a:latin typeface="Times New Roman"/>
                <a:cs typeface="Times New Roman"/>
              </a:rPr>
              <a:t>0,9</a:t>
            </a:r>
            <a:r>
              <a:rPr lang="ru-RU" sz="1400" b="0" i="0" u="none" strike="noStrike" cap="none" spc="0" dirty="0">
                <a:ln>
                  <a:noFill/>
                </a:ln>
                <a:solidFill>
                  <a:srgbClr val="000000"/>
                </a:solidFill>
                <a:latin typeface="Times New Roman"/>
                <a:ea typeface="+mn-ea"/>
                <a:cs typeface="Times New Roman"/>
              </a:rPr>
              <a:t>%  студентов, освоивших ООП (</a:t>
            </a:r>
            <a:r>
              <a:rPr lang="ru-RU" sz="1400" dirty="0">
                <a:solidFill>
                  <a:srgbClr val="000000"/>
                </a:solidFill>
                <a:latin typeface="Times New Roman"/>
                <a:cs typeface="Times New Roman"/>
              </a:rPr>
              <a:t>9</a:t>
            </a:r>
            <a:r>
              <a:rPr lang="ru-RU" sz="1400" b="0" i="0" u="none" strike="noStrike" cap="none" spc="0" dirty="0">
                <a:ln>
                  <a:noFill/>
                </a:ln>
                <a:solidFill>
                  <a:srgbClr val="000000"/>
                </a:solidFill>
                <a:latin typeface="Times New Roman"/>
                <a:ea typeface="+mn-ea"/>
                <a:cs typeface="Times New Roman"/>
              </a:rPr>
              <a:t> человек), получили за выполнение работы 0 баллов, не выполнив ни одного задания (или выполнив неверно). </a:t>
            </a:r>
            <a:r>
              <a:rPr lang="ru-RU" sz="1400" dirty="0">
                <a:solidFill>
                  <a:srgbClr val="000000"/>
                </a:solidFill>
                <a:latin typeface="Times New Roman"/>
                <a:cs typeface="Times New Roman"/>
              </a:rPr>
              <a:t>Выполнивших работу на максимальное количество баллов, среди участников ВПР по </a:t>
            </a:r>
            <a:r>
              <a:rPr lang="ru-RU" sz="1400" dirty="0" err="1">
                <a:solidFill>
                  <a:srgbClr val="000000"/>
                </a:solidFill>
                <a:latin typeface="Times New Roman"/>
                <a:cs typeface="Times New Roman"/>
              </a:rPr>
              <a:t>метапредмету</a:t>
            </a:r>
            <a:r>
              <a:rPr lang="ru-RU" sz="1400" dirty="0">
                <a:solidFill>
                  <a:srgbClr val="000000"/>
                </a:solidFill>
                <a:latin typeface="Times New Roman"/>
                <a:cs typeface="Times New Roman"/>
              </a:rPr>
              <a:t> нет.</a:t>
            </a:r>
            <a:endParaRPr lang="ru-RU" sz="1400" b="0" i="0" u="none" strike="noStrike" cap="none" spc="0" dirty="0">
              <a:ln>
                <a:noFill/>
              </a:ln>
              <a:solidFill>
                <a:srgbClr val="000000"/>
              </a:solidFill>
              <a:latin typeface="Times New Roman"/>
              <a:ea typeface="+mn-ea"/>
              <a:cs typeface="Times New Roman"/>
            </a:endParaRPr>
          </a:p>
        </p:txBody>
      </p:sp>
      <p:sp>
        <p:nvSpPr>
          <p:cNvPr id="13" name="Заголовок 1"/>
          <p:cNvSpPr txBox="1"/>
          <p:nvPr/>
        </p:nvSpPr>
        <p:spPr bwMode="auto">
          <a:xfrm>
            <a:off x="6189382" y="1594987"/>
            <a:ext cx="5439600" cy="547200"/>
          </a:xfrm>
          <a:prstGeom prst="rect">
            <a:avLst/>
          </a:prstGeom>
          <a:solidFill>
            <a:schemeClr val="bg1">
              <a:alpha val="0"/>
            </a:schemeClr>
          </a:solidFill>
        </p:spPr>
        <p:txBody>
          <a:bodyPr>
            <a:normAutofit lnSpcReduction="100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1800" b="1" i="0" u="none" strike="noStrike" cap="none" spc="-50">
                <a:ln>
                  <a:noFill/>
                </a:ln>
                <a:solidFill>
                  <a:srgbClr val="000000"/>
                </a:solidFill>
                <a:latin typeface="Times New Roman"/>
                <a:ea typeface="+mj-ea"/>
                <a:cs typeface="Times New Roman"/>
              </a:rPr>
              <a:t>Распределение первичных баллов, полученных студентами, освоившими ООП (%)</a:t>
            </a:r>
          </a:p>
        </p:txBody>
      </p:sp>
      <p:sp>
        <p:nvSpPr>
          <p:cNvPr id="10" name="Скругленный прямоугольник 9"/>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метапредмет</a:t>
            </a:r>
            <a:endParaRPr lang="ru-RU" sz="1200" b="1" i="0" u="none" strike="noStrike" cap="none" spc="0">
              <a:ln>
                <a:noFill/>
              </a:ln>
              <a:solidFill>
                <a:srgbClr val="0070C0"/>
              </a:solidFill>
              <a:latin typeface="Times New Roman"/>
              <a:ea typeface="+mn-ea"/>
              <a:cs typeface="Times New Roman"/>
            </a:endParaRPr>
          </a:p>
        </p:txBody>
      </p:sp>
      <p:graphicFrame>
        <p:nvGraphicFramePr>
          <p:cNvPr id="11" name="Диаграмма 10"/>
          <p:cNvGraphicFramePr>
            <a:graphicFrameLocks/>
          </p:cNvGraphicFramePr>
          <p:nvPr/>
        </p:nvGraphicFramePr>
        <p:xfrm>
          <a:off x="6077182" y="3545203"/>
          <a:ext cx="5948938"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Диаграмма 14"/>
          <p:cNvGraphicFramePr>
            <a:graphicFrameLocks/>
          </p:cNvGraphicFramePr>
          <p:nvPr/>
        </p:nvGraphicFramePr>
        <p:xfrm>
          <a:off x="199176" y="2283737"/>
          <a:ext cx="5515824"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5" name="Заголовок 1"/>
          <p:cNvSpPr txBox="1"/>
          <p:nvPr/>
        </p:nvSpPr>
        <p:spPr bwMode="auto">
          <a:xfrm>
            <a:off x="2043404" y="255196"/>
            <a:ext cx="7862511" cy="747128"/>
          </a:xfrm>
          <a:prstGeom prst="rect">
            <a:avLst/>
          </a:prstGeom>
          <a:solidFill>
            <a:schemeClr val="bg1">
              <a:alpha val="0"/>
            </a:schemeClr>
          </a:solidFill>
        </p:spPr>
        <p:txBody>
          <a:bodyPr>
            <a:normAutofit fontScale="92500"/>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Результаты выполнения проверочной работы по метапредмету по ОО СПО студентами, освоившими ООП (%)</a:t>
            </a:r>
          </a:p>
        </p:txBody>
      </p:sp>
      <p:graphicFrame>
        <p:nvGraphicFramePr>
          <p:cNvPr id="7" name="Таблица 6"/>
          <p:cNvGraphicFramePr>
            <a:graphicFrameLocks noGrp="1"/>
          </p:cNvGraphicFramePr>
          <p:nvPr>
            <p:extLst>
              <p:ext uri="{D42A27DB-BD31-4B8C-83A1-F6EECF244321}">
                <p14:modId xmlns:p14="http://schemas.microsoft.com/office/powerpoint/2010/main" val="3421560527"/>
              </p:ext>
            </p:extLst>
          </p:nvPr>
        </p:nvGraphicFramePr>
        <p:xfrm>
          <a:off x="742546" y="1366546"/>
          <a:ext cx="10893672" cy="4919949"/>
        </p:xfrm>
        <a:graphic>
          <a:graphicData uri="http://schemas.openxmlformats.org/drawingml/2006/table">
            <a:tbl>
              <a:tblPr firstRow="1" bandRow="1">
                <a:tableStyleId>{5C22544A-7EE6-4342-B048-85BDC9FD1C3A}</a:tableStyleId>
              </a:tblPr>
              <a:tblGrid>
                <a:gridCol w="3358664">
                  <a:extLst>
                    <a:ext uri="{9D8B030D-6E8A-4147-A177-3AD203B41FA5}">
                      <a16:colId xmlns:a16="http://schemas.microsoft.com/office/drawing/2014/main" xmlns="" val="20000"/>
                    </a:ext>
                  </a:extLst>
                </a:gridCol>
                <a:gridCol w="941876">
                  <a:extLst>
                    <a:ext uri="{9D8B030D-6E8A-4147-A177-3AD203B41FA5}">
                      <a16:colId xmlns:a16="http://schemas.microsoft.com/office/drawing/2014/main" xmlns="" val="20001"/>
                    </a:ext>
                  </a:extLst>
                </a:gridCol>
                <a:gridCol w="941876">
                  <a:extLst>
                    <a:ext uri="{9D8B030D-6E8A-4147-A177-3AD203B41FA5}">
                      <a16:colId xmlns:a16="http://schemas.microsoft.com/office/drawing/2014/main" xmlns="" val="20002"/>
                    </a:ext>
                  </a:extLst>
                </a:gridCol>
                <a:gridCol w="941876">
                  <a:extLst>
                    <a:ext uri="{9D8B030D-6E8A-4147-A177-3AD203B41FA5}">
                      <a16:colId xmlns:a16="http://schemas.microsoft.com/office/drawing/2014/main" xmlns="" val="20003"/>
                    </a:ext>
                  </a:extLst>
                </a:gridCol>
                <a:gridCol w="941876">
                  <a:extLst>
                    <a:ext uri="{9D8B030D-6E8A-4147-A177-3AD203B41FA5}">
                      <a16:colId xmlns:a16="http://schemas.microsoft.com/office/drawing/2014/main" xmlns="" val="20004"/>
                    </a:ext>
                  </a:extLst>
                </a:gridCol>
                <a:gridCol w="941876">
                  <a:extLst>
                    <a:ext uri="{9D8B030D-6E8A-4147-A177-3AD203B41FA5}">
                      <a16:colId xmlns:a16="http://schemas.microsoft.com/office/drawing/2014/main" xmlns="" val="20005"/>
                    </a:ext>
                  </a:extLst>
                </a:gridCol>
                <a:gridCol w="941876">
                  <a:extLst>
                    <a:ext uri="{9D8B030D-6E8A-4147-A177-3AD203B41FA5}">
                      <a16:colId xmlns:a16="http://schemas.microsoft.com/office/drawing/2014/main" xmlns="" val="20006"/>
                    </a:ext>
                  </a:extLst>
                </a:gridCol>
                <a:gridCol w="941876">
                  <a:extLst>
                    <a:ext uri="{9D8B030D-6E8A-4147-A177-3AD203B41FA5}">
                      <a16:colId xmlns:a16="http://schemas.microsoft.com/office/drawing/2014/main" xmlns="" val="20007"/>
                    </a:ext>
                  </a:extLst>
                </a:gridCol>
                <a:gridCol w="941876">
                  <a:extLst>
                    <a:ext uri="{9D8B030D-6E8A-4147-A177-3AD203B41FA5}">
                      <a16:colId xmlns:a16="http://schemas.microsoft.com/office/drawing/2014/main" xmlns="" val="20008"/>
                    </a:ext>
                  </a:extLst>
                </a:gridCol>
              </a:tblGrid>
              <a:tr h="618858">
                <a:tc>
                  <a:txBody>
                    <a:bodyPr/>
                    <a:lstStyle/>
                    <a:p>
                      <a:pPr algn="ctr">
                        <a:defRPr/>
                      </a:pPr>
                      <a:r>
                        <a:rPr lang="ru-RU" sz="1200" b="1" i="0" u="none" strike="noStrike">
                          <a:solidFill>
                            <a:srgbClr val="000000"/>
                          </a:solidFill>
                          <a:latin typeface="Times New Roman"/>
                          <a:cs typeface="Times New Roman"/>
                        </a:rPr>
                        <a:t>Группы участников</a:t>
                      </a:r>
                      <a:endParaRPr/>
                    </a:p>
                  </a:txBody>
                  <a:tcPr marL="9525" marR="9525" marT="9525" marB="0" anchor="ctr"/>
                </a:tc>
                <a:tc>
                  <a:txBody>
                    <a:bodyPr/>
                    <a:lstStyle/>
                    <a:p>
                      <a:pPr algn="ctr">
                        <a:defRPr/>
                      </a:pPr>
                      <a:r>
                        <a:rPr lang="ru-RU" sz="1200" b="1" i="0" u="none" strike="noStrike">
                          <a:solidFill>
                            <a:srgbClr val="000000"/>
                          </a:solidFill>
                          <a:latin typeface="Times New Roman"/>
                          <a:cs typeface="Times New Roman"/>
                        </a:rPr>
                        <a:t>Количество участников</a:t>
                      </a:r>
                    </a:p>
                  </a:txBody>
                  <a:tcPr marL="9525" marR="9525" marT="9525" marB="0" anchor="ctr"/>
                </a:tc>
                <a:tc>
                  <a:txBody>
                    <a:bodyPr/>
                    <a:lstStyle/>
                    <a:p>
                      <a:pPr algn="ctr">
                        <a:defRPr/>
                      </a:pPr>
                      <a:r>
                        <a:rPr lang="ru-RU" sz="1200" b="1" i="0" u="none" strike="noStrike">
                          <a:solidFill>
                            <a:srgbClr val="000000"/>
                          </a:solidFill>
                          <a:latin typeface="Times New Roman"/>
                          <a:cs typeface="Times New Roman"/>
                        </a:rPr>
                        <a:t>«2», </a:t>
                      </a:r>
                      <a:endParaRPr/>
                    </a:p>
                    <a:p>
                      <a:pPr algn="ctr">
                        <a:defRPr/>
                      </a:pPr>
                      <a:r>
                        <a:rPr lang="ru-RU" sz="1200" b="1" i="0" u="none" strike="noStrike">
                          <a:solidFill>
                            <a:srgbClr val="000000"/>
                          </a:solidFill>
                          <a:latin typeface="Times New Roman"/>
                          <a:cs typeface="Times New Roman"/>
                        </a:rPr>
                        <a:t>(%)</a:t>
                      </a:r>
                    </a:p>
                  </a:txBody>
                  <a:tcPr marL="9525" marR="9525" marT="9525" marB="0" anchor="ctr"/>
                </a:tc>
                <a:tc>
                  <a:txBody>
                    <a:bodyPr/>
                    <a:lstStyle/>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«3», </a:t>
                      </a:r>
                      <a:endParaRPr/>
                    </a:p>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a:t>
                      </a:r>
                      <a:endParaRPr/>
                    </a:p>
                  </a:txBody>
                  <a:tcPr marL="9525" marR="9525" marT="9525" marB="0" anchor="ctr"/>
                </a:tc>
                <a:tc>
                  <a:txBody>
                    <a:bodyPr/>
                    <a:lstStyle/>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«4», </a:t>
                      </a:r>
                      <a:endParaRPr/>
                    </a:p>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a:t>
                      </a:r>
                      <a:endParaRPr/>
                    </a:p>
                  </a:txBody>
                  <a:tcPr marL="9525" marR="9525" marT="9525" marB="0" anchor="ctr"/>
                </a:tc>
                <a:tc>
                  <a:txBody>
                    <a:bodyPr/>
                    <a:lstStyle/>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«5», </a:t>
                      </a:r>
                      <a:endParaRPr/>
                    </a:p>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a:t>
                      </a:r>
                      <a:endParaRPr/>
                    </a:p>
                  </a:txBody>
                  <a:tcPr marL="9525" marR="9525" marT="9525" marB="0" anchor="ctr"/>
                </a:tc>
                <a:tc>
                  <a:txBody>
                    <a:bodyPr/>
                    <a:lstStyle/>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Степень обученности, (%)</a:t>
                      </a:r>
                      <a:endParaRPr/>
                    </a:p>
                  </a:txBody>
                  <a:tcPr marL="9525" marR="9525" marT="9525" marB="0" anchor="ctr"/>
                </a:tc>
                <a:tc>
                  <a:txBody>
                    <a:bodyPr/>
                    <a:lstStyle/>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Качество обученности, (%)</a:t>
                      </a:r>
                      <a:endParaRPr/>
                    </a:p>
                  </a:txBody>
                  <a:tcPr marL="9525" marR="9525" marT="9525" marB="0" anchor="ctr"/>
                </a:tc>
                <a:tc>
                  <a:txBody>
                    <a:bodyPr/>
                    <a:lstStyle/>
                    <a:p>
                      <a:pPr marL="0" marR="0" indent="0" algn="ctr" defTabSz="914400">
                        <a:lnSpc>
                          <a:spcPct val="100000"/>
                        </a:lnSpc>
                        <a:spcBef>
                          <a:spcPts val="0"/>
                        </a:spcBef>
                        <a:spcAft>
                          <a:spcPts val="0"/>
                        </a:spcAft>
                        <a:buClrTx/>
                        <a:buSzTx/>
                        <a:buFontTx/>
                        <a:buNone/>
                        <a:defRPr/>
                      </a:pPr>
                      <a:r>
                        <a:rPr lang="ru-RU" sz="1200" b="1" i="0" u="none" strike="noStrike">
                          <a:solidFill>
                            <a:srgbClr val="000000"/>
                          </a:solidFill>
                          <a:latin typeface="Times New Roman"/>
                          <a:cs typeface="Times New Roman"/>
                        </a:rPr>
                        <a:t>Средний балл</a:t>
                      </a:r>
                      <a:endParaRPr/>
                    </a:p>
                  </a:txBody>
                  <a:tcPr marL="9525" marR="9525" marT="9525" marB="0" anchor="ctr"/>
                </a:tc>
                <a:extLst>
                  <a:ext uri="{0D108BD9-81ED-4DB2-BD59-A6C34878D82A}">
                    <a16:rowId xmlns:a16="http://schemas.microsoft.com/office/drawing/2014/main" xmlns="" val="10000"/>
                  </a:ext>
                </a:extLst>
              </a:tr>
              <a:tr h="233318">
                <a:tc>
                  <a:txBody>
                    <a:bodyPr/>
                    <a:lstStyle/>
                    <a:p>
                      <a:pPr algn="l">
                        <a:lnSpc>
                          <a:spcPct val="114999"/>
                        </a:lnSpc>
                        <a:spcAft>
                          <a:spcPts val="0"/>
                        </a:spcAft>
                        <a:defRPr/>
                      </a:pPr>
                      <a:r>
                        <a:rPr lang="ru-RU" sz="1100">
                          <a:solidFill>
                            <a:srgbClr val="000000"/>
                          </a:solidFill>
                          <a:latin typeface="Times New Roman"/>
                          <a:ea typeface="Calibri"/>
                          <a:cs typeface="Times New Roman"/>
                        </a:rPr>
                        <a:t>КГПОБУ «Камчатский промышленный техникум»</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dirty="0">
                          <a:solidFill>
                            <a:srgbClr val="000000"/>
                          </a:solidFill>
                          <a:latin typeface="Times New Roman"/>
                          <a:ea typeface="Calibri"/>
                          <a:cs typeface="Times New Roman"/>
                        </a:rPr>
                        <a:t>93</a:t>
                      </a:r>
                      <a:endParaRPr lang="ru-RU" sz="1100" b="1" dirty="0">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29</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46</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15</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3</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68,8</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19,4</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2,91</a:t>
                      </a:r>
                    </a:p>
                  </a:txBody>
                  <a:tcPr marL="9525" marR="9525" marT="9525" marB="0" anchor="ctr"/>
                </a:tc>
                <a:extLst>
                  <a:ext uri="{0D108BD9-81ED-4DB2-BD59-A6C34878D82A}">
                    <a16:rowId xmlns:a16="http://schemas.microsoft.com/office/drawing/2014/main" xmlns="" val="10001"/>
                  </a:ext>
                </a:extLst>
              </a:tr>
              <a:tr h="260665">
                <a:tc>
                  <a:txBody>
                    <a:bodyPr/>
                    <a:lstStyle/>
                    <a:p>
                      <a:pPr algn="l">
                        <a:lnSpc>
                          <a:spcPct val="114999"/>
                        </a:lnSpc>
                        <a:spcAft>
                          <a:spcPts val="0"/>
                        </a:spcAft>
                        <a:defRPr/>
                      </a:pPr>
                      <a:r>
                        <a:rPr lang="ru-RU" sz="1100">
                          <a:solidFill>
                            <a:srgbClr val="000000"/>
                          </a:solidFill>
                          <a:latin typeface="Times New Roman"/>
                          <a:ea typeface="Calibri"/>
                          <a:cs typeface="Times New Roman"/>
                        </a:rPr>
                        <a:t>КГПОБУ «Камчатский педагогический колледж»</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96</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66</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26</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4</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31,3</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4,2</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2,35</a:t>
                      </a:r>
                    </a:p>
                  </a:txBody>
                  <a:tcPr marL="9525" marR="9525" marT="9525" marB="0" anchor="ctr"/>
                </a:tc>
                <a:extLst>
                  <a:ext uri="{0D108BD9-81ED-4DB2-BD59-A6C34878D82A}">
                    <a16:rowId xmlns:a16="http://schemas.microsoft.com/office/drawing/2014/main" xmlns="" val="10002"/>
                  </a:ext>
                </a:extLst>
              </a:tr>
              <a:tr h="302773">
                <a:tc>
                  <a:txBody>
                    <a:bodyPr/>
                    <a:lstStyle/>
                    <a:p>
                      <a:pPr algn="l">
                        <a:lnSpc>
                          <a:spcPct val="114999"/>
                        </a:lnSpc>
                        <a:spcAft>
                          <a:spcPts val="0"/>
                        </a:spcAft>
                        <a:defRPr/>
                      </a:pPr>
                      <a:r>
                        <a:rPr lang="ru-RU" sz="1100">
                          <a:solidFill>
                            <a:srgbClr val="000000"/>
                          </a:solidFill>
                          <a:latin typeface="Times New Roman"/>
                          <a:ea typeface="Calibri"/>
                          <a:cs typeface="Times New Roman"/>
                        </a:rPr>
                        <a:t>ГБПОУ «Камчатский медицинский колледж»</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119</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37</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43</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38</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68,9</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32,8</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3,02</a:t>
                      </a:r>
                    </a:p>
                  </a:txBody>
                  <a:tcPr marL="9525" marR="9525" marT="9525" marB="0" anchor="ctr"/>
                </a:tc>
                <a:extLst>
                  <a:ext uri="{0D108BD9-81ED-4DB2-BD59-A6C34878D82A}">
                    <a16:rowId xmlns:a16="http://schemas.microsoft.com/office/drawing/2014/main" xmlns="" val="10003"/>
                  </a:ext>
                </a:extLst>
              </a:tr>
              <a:tr h="221365">
                <a:tc>
                  <a:txBody>
                    <a:bodyPr/>
                    <a:lstStyle/>
                    <a:p>
                      <a:pPr algn="l">
                        <a:lnSpc>
                          <a:spcPct val="114999"/>
                        </a:lnSpc>
                        <a:spcAft>
                          <a:spcPts val="0"/>
                        </a:spcAft>
                        <a:defRPr/>
                      </a:pPr>
                      <a:r>
                        <a:rPr lang="ru-RU" sz="1100">
                          <a:solidFill>
                            <a:srgbClr val="000000"/>
                          </a:solidFill>
                          <a:latin typeface="Times New Roman"/>
                          <a:ea typeface="Calibri"/>
                          <a:cs typeface="Times New Roman"/>
                        </a:rPr>
                        <a:t>ПОЧУ «Камчатский кооперативный техникум»</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164</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25</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71</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56</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12</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84,8</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41,5</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3,34</a:t>
                      </a:r>
                    </a:p>
                  </a:txBody>
                  <a:tcPr marL="9525" marR="9525" marT="9525" marB="0" anchor="ctr"/>
                </a:tc>
                <a:extLst>
                  <a:ext uri="{0D108BD9-81ED-4DB2-BD59-A6C34878D82A}">
                    <a16:rowId xmlns:a16="http://schemas.microsoft.com/office/drawing/2014/main" xmlns="" val="10004"/>
                  </a:ext>
                </a:extLst>
              </a:tr>
              <a:tr h="399585">
                <a:tc>
                  <a:txBody>
                    <a:bodyPr/>
                    <a:lstStyle/>
                    <a:p>
                      <a:pPr algn="l">
                        <a:lnSpc>
                          <a:spcPct val="114999"/>
                        </a:lnSpc>
                        <a:spcAft>
                          <a:spcPts val="0"/>
                        </a:spcAft>
                        <a:defRPr/>
                      </a:pPr>
                      <a:r>
                        <a:rPr lang="ru-RU" sz="1100">
                          <a:solidFill>
                            <a:srgbClr val="000000"/>
                          </a:solidFill>
                          <a:latin typeface="Times New Roman"/>
                          <a:ea typeface="Calibri"/>
                          <a:cs typeface="Times New Roman"/>
                        </a:rPr>
                        <a:t>ФГБОУ ВО «Камчатский государственный университет им. В. Беринга»</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3</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2</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66,7</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0,0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2,67</a:t>
                      </a:r>
                    </a:p>
                  </a:txBody>
                  <a:tcPr marL="9525" marR="9525" marT="9525" marB="0" anchor="ctr"/>
                </a:tc>
                <a:extLst>
                  <a:ext uri="{0D108BD9-81ED-4DB2-BD59-A6C34878D82A}">
                    <a16:rowId xmlns:a16="http://schemas.microsoft.com/office/drawing/2014/main" xmlns="" val="10005"/>
                  </a:ext>
                </a:extLst>
              </a:tr>
              <a:tr h="399585">
                <a:tc>
                  <a:txBody>
                    <a:bodyPr/>
                    <a:lstStyle/>
                    <a:p>
                      <a:pPr algn="l">
                        <a:lnSpc>
                          <a:spcPct val="114999"/>
                        </a:lnSpc>
                        <a:spcAft>
                          <a:spcPts val="0"/>
                        </a:spcAft>
                        <a:defRPr/>
                      </a:pPr>
                      <a:r>
                        <a:rPr lang="ru-RU" sz="1100">
                          <a:solidFill>
                            <a:srgbClr val="000000"/>
                          </a:solidFill>
                          <a:latin typeface="Times New Roman"/>
                          <a:ea typeface="Calibri"/>
                          <a:cs typeface="Times New Roman"/>
                        </a:rPr>
                        <a:t>ФГБОУ ВО «Камчатский государственный технический университет»</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82</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18</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50</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13</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1</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78,1</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17,1</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3,00</a:t>
                      </a:r>
                    </a:p>
                  </a:txBody>
                  <a:tcPr marL="9525" marR="9525" marT="9525" marB="0" anchor="ctr"/>
                </a:tc>
                <a:extLst>
                  <a:ext uri="{0D108BD9-81ED-4DB2-BD59-A6C34878D82A}">
                    <a16:rowId xmlns:a16="http://schemas.microsoft.com/office/drawing/2014/main" xmlns="" val="10006"/>
                  </a:ext>
                </a:extLst>
              </a:tr>
              <a:tr h="221365">
                <a:tc>
                  <a:txBody>
                    <a:bodyPr/>
                    <a:lstStyle/>
                    <a:p>
                      <a:pPr algn="l">
                        <a:lnSpc>
                          <a:spcPct val="114999"/>
                        </a:lnSpc>
                        <a:spcAft>
                          <a:spcPts val="0"/>
                        </a:spcAft>
                        <a:defRPr/>
                      </a:pPr>
                      <a:r>
                        <a:rPr lang="ru-RU" sz="1100">
                          <a:solidFill>
                            <a:srgbClr val="000000"/>
                          </a:solidFill>
                          <a:latin typeface="Times New Roman"/>
                          <a:ea typeface="Calibri"/>
                          <a:cs typeface="Times New Roman"/>
                        </a:rPr>
                        <a:t>КГПОАУ «Камчатский политехнический техникум»</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218</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132</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79</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7</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39,5</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3,2</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2,43</a:t>
                      </a:r>
                    </a:p>
                  </a:txBody>
                  <a:tcPr marL="9525" marR="9525" marT="9525" marB="0" anchor="ctr"/>
                </a:tc>
                <a:extLst>
                  <a:ext uri="{0D108BD9-81ED-4DB2-BD59-A6C34878D82A}">
                    <a16:rowId xmlns:a16="http://schemas.microsoft.com/office/drawing/2014/main" xmlns="" val="10007"/>
                  </a:ext>
                </a:extLst>
              </a:tr>
              <a:tr h="221365">
                <a:tc>
                  <a:txBody>
                    <a:bodyPr/>
                    <a:lstStyle/>
                    <a:p>
                      <a:pPr algn="l">
                        <a:lnSpc>
                          <a:spcPct val="114999"/>
                        </a:lnSpc>
                        <a:spcAft>
                          <a:spcPts val="0"/>
                        </a:spcAft>
                        <a:defRPr/>
                      </a:pPr>
                      <a:r>
                        <a:rPr lang="ru-RU" sz="1100">
                          <a:solidFill>
                            <a:srgbClr val="000000"/>
                          </a:solidFill>
                          <a:latin typeface="Times New Roman"/>
                          <a:ea typeface="Calibri"/>
                          <a:cs typeface="Times New Roman"/>
                        </a:rPr>
                        <a:t>КГПОБУ «Камчатский индустриальный техникум»</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15</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8</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6</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46,7</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6,7</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2,53</a:t>
                      </a:r>
                    </a:p>
                  </a:txBody>
                  <a:tcPr marL="9525" marR="9525" marT="9525" marB="0" anchor="ctr"/>
                </a:tc>
                <a:extLst>
                  <a:ext uri="{0D108BD9-81ED-4DB2-BD59-A6C34878D82A}">
                    <a16:rowId xmlns:a16="http://schemas.microsoft.com/office/drawing/2014/main" xmlns="" val="10008"/>
                  </a:ext>
                </a:extLst>
              </a:tr>
              <a:tr h="221365">
                <a:tc>
                  <a:txBody>
                    <a:bodyPr/>
                    <a:lstStyle/>
                    <a:p>
                      <a:pPr algn="l">
                        <a:lnSpc>
                          <a:spcPct val="114999"/>
                        </a:lnSpc>
                        <a:spcAft>
                          <a:spcPts val="0"/>
                        </a:spcAft>
                        <a:defRPr/>
                      </a:pPr>
                      <a:r>
                        <a:rPr lang="ru-RU" sz="1100">
                          <a:solidFill>
                            <a:srgbClr val="000000"/>
                          </a:solidFill>
                          <a:latin typeface="Times New Roman"/>
                          <a:ea typeface="Calibri"/>
                          <a:cs typeface="Times New Roman"/>
                        </a:rPr>
                        <a:t>КГБПОУ «Камчатский колледж искусств»</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15</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10</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4</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33,3</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6,7</a:t>
                      </a:r>
                      <a:endParaRP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2,40</a:t>
                      </a:r>
                    </a:p>
                  </a:txBody>
                  <a:tcPr marL="9525" marR="9525" marT="9525" marB="0" anchor="ctr"/>
                </a:tc>
                <a:extLst>
                  <a:ext uri="{0D108BD9-81ED-4DB2-BD59-A6C34878D82A}">
                    <a16:rowId xmlns:a16="http://schemas.microsoft.com/office/drawing/2014/main" xmlns="" val="10009"/>
                  </a:ext>
                </a:extLst>
              </a:tr>
              <a:tr h="399585">
                <a:tc>
                  <a:txBody>
                    <a:bodyPr/>
                    <a:lstStyle/>
                    <a:p>
                      <a:pPr algn="l">
                        <a:lnSpc>
                          <a:spcPct val="114999"/>
                        </a:lnSpc>
                        <a:spcAft>
                          <a:spcPts val="0"/>
                        </a:spcAft>
                        <a:defRPr/>
                      </a:pPr>
                      <a:r>
                        <a:rPr lang="ru-RU" sz="1100">
                          <a:solidFill>
                            <a:srgbClr val="000000"/>
                          </a:solidFill>
                          <a:latin typeface="Times New Roman"/>
                          <a:ea typeface="Calibri"/>
                          <a:cs typeface="Times New Roman"/>
                        </a:rPr>
                        <a:t>КГПОАУ «Камчатский морской энергетический техникум»</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129</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76</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46</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7</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41,1</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5,4</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2,47</a:t>
                      </a:r>
                    </a:p>
                  </a:txBody>
                  <a:tcPr marL="9525" marR="9525" marT="9525" marB="0" anchor="ctr"/>
                </a:tc>
                <a:extLst>
                  <a:ext uri="{0D108BD9-81ED-4DB2-BD59-A6C34878D82A}">
                    <a16:rowId xmlns:a16="http://schemas.microsoft.com/office/drawing/2014/main" xmlns="" val="10010"/>
                  </a:ext>
                </a:extLst>
              </a:tr>
              <a:tr h="399585">
                <a:tc>
                  <a:txBody>
                    <a:bodyPr/>
                    <a:lstStyle/>
                    <a:p>
                      <a:pPr algn="l">
                        <a:lnSpc>
                          <a:spcPct val="114999"/>
                        </a:lnSpc>
                        <a:spcAft>
                          <a:spcPts val="0"/>
                        </a:spcAft>
                        <a:defRPr/>
                      </a:pPr>
                      <a:r>
                        <a:rPr lang="ru-RU" sz="1100">
                          <a:solidFill>
                            <a:srgbClr val="000000"/>
                          </a:solidFill>
                          <a:latin typeface="Times New Roman"/>
                          <a:ea typeface="Calibri"/>
                          <a:cs typeface="Times New Roman"/>
                        </a:rPr>
                        <a:t>КГПОАУ «Камчатский колледж технологии и сервиса»</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25</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13</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12</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48,0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0,0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2,48</a:t>
                      </a:r>
                    </a:p>
                  </a:txBody>
                  <a:tcPr marL="9525" marR="9525" marT="9525" marB="0" anchor="ctr"/>
                </a:tc>
                <a:extLst>
                  <a:ext uri="{0D108BD9-81ED-4DB2-BD59-A6C34878D82A}">
                    <a16:rowId xmlns:a16="http://schemas.microsoft.com/office/drawing/2014/main" xmlns="" val="10011"/>
                  </a:ext>
                </a:extLst>
              </a:tr>
              <a:tr h="221365">
                <a:tc>
                  <a:txBody>
                    <a:bodyPr/>
                    <a:lstStyle/>
                    <a:p>
                      <a:pPr algn="l">
                        <a:lnSpc>
                          <a:spcPct val="114999"/>
                        </a:lnSpc>
                        <a:spcAft>
                          <a:spcPts val="0"/>
                        </a:spcAft>
                        <a:defRPr/>
                      </a:pPr>
                      <a:r>
                        <a:rPr lang="ru-RU" sz="1100">
                          <a:solidFill>
                            <a:srgbClr val="000000"/>
                          </a:solidFill>
                          <a:latin typeface="Times New Roman"/>
                          <a:ea typeface="Calibri"/>
                          <a:cs typeface="Times New Roman"/>
                        </a:rPr>
                        <a:t>КГПОБУ «Паланский колледж»</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22</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19</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3</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13,6</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0,0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2,14</a:t>
                      </a:r>
                    </a:p>
                  </a:txBody>
                  <a:tcPr marL="9525" marR="9525" marT="9525" marB="0" anchor="ctr"/>
                </a:tc>
                <a:extLst>
                  <a:ext uri="{0D108BD9-81ED-4DB2-BD59-A6C34878D82A}">
                    <a16:rowId xmlns:a16="http://schemas.microsoft.com/office/drawing/2014/main" xmlns="" val="10012"/>
                  </a:ext>
                </a:extLst>
              </a:tr>
              <a:tr h="399585">
                <a:tc>
                  <a:txBody>
                    <a:bodyPr/>
                    <a:lstStyle/>
                    <a:p>
                      <a:pPr algn="l">
                        <a:lnSpc>
                          <a:spcPct val="114999"/>
                        </a:lnSpc>
                        <a:spcAft>
                          <a:spcPts val="0"/>
                        </a:spcAft>
                        <a:defRPr/>
                      </a:pPr>
                      <a:r>
                        <a:rPr lang="ru-RU" sz="1100">
                          <a:solidFill>
                            <a:srgbClr val="000000"/>
                          </a:solidFill>
                          <a:latin typeface="Times New Roman"/>
                          <a:ea typeface="Calibri"/>
                          <a:cs typeface="Times New Roman"/>
                        </a:rPr>
                        <a:t>КГПОБУ «Камчатский сельскохозяйственный техникум»</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8</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4</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3</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50,0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37,5</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2,88</a:t>
                      </a:r>
                    </a:p>
                  </a:txBody>
                  <a:tcPr marL="9525" marR="9525" marT="9525" marB="0" anchor="ctr"/>
                </a:tc>
                <a:extLst>
                  <a:ext uri="{0D108BD9-81ED-4DB2-BD59-A6C34878D82A}">
                    <a16:rowId xmlns:a16="http://schemas.microsoft.com/office/drawing/2014/main" xmlns="" val="10013"/>
                  </a:ext>
                </a:extLst>
              </a:tr>
              <a:tr h="399585">
                <a:tc>
                  <a:txBody>
                    <a:bodyPr/>
                    <a:lstStyle/>
                    <a:p>
                      <a:pPr algn="l">
                        <a:lnSpc>
                          <a:spcPct val="114999"/>
                        </a:lnSpc>
                        <a:spcAft>
                          <a:spcPts val="0"/>
                        </a:spcAft>
                        <a:defRPr/>
                      </a:pPr>
                      <a:r>
                        <a:rPr lang="ru-RU" sz="1100">
                          <a:solidFill>
                            <a:srgbClr val="000000"/>
                          </a:solidFill>
                          <a:latin typeface="Times New Roman"/>
                          <a:ea typeface="Calibri"/>
                          <a:cs typeface="Times New Roman"/>
                        </a:rPr>
                        <a:t>филиал КГПОБУ «Камчатский сельскохозяйственный техникум»</a:t>
                      </a:r>
                      <a:endParaRPr lang="ru-RU" sz="1100">
                        <a:latin typeface="Calibri"/>
                        <a:ea typeface="Calibri"/>
                        <a:cs typeface="Times New Roman"/>
                      </a:endParaRPr>
                    </a:p>
                  </a:txBody>
                  <a:tcPr marL="68580" marR="68580" marT="0" marB="0" anchor="ctr"/>
                </a:tc>
                <a:tc>
                  <a:txBody>
                    <a:bodyPr/>
                    <a:lstStyle/>
                    <a:p>
                      <a:pPr algn="ctr">
                        <a:lnSpc>
                          <a:spcPct val="114999"/>
                        </a:lnSpc>
                        <a:spcAft>
                          <a:spcPts val="0"/>
                        </a:spcAft>
                        <a:defRPr/>
                      </a:pPr>
                      <a:r>
                        <a:rPr lang="ru-RU" sz="1100" b="1">
                          <a:solidFill>
                            <a:srgbClr val="000000"/>
                          </a:solidFill>
                          <a:latin typeface="Times New Roman"/>
                          <a:ea typeface="Calibri"/>
                          <a:cs typeface="Times New Roman"/>
                        </a:rPr>
                        <a:t>14</a:t>
                      </a:r>
                      <a:endParaRPr lang="ru-RU" sz="1100" b="1">
                        <a:latin typeface="Calibri"/>
                        <a:ea typeface="Calibri"/>
                        <a:cs typeface="Times New Roman"/>
                      </a:endParaRPr>
                    </a:p>
                  </a:txBody>
                  <a:tcPr marL="68580" marR="68580" marT="0"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10</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4</a:t>
                      </a:r>
                    </a:p>
                  </a:txBody>
                  <a:tcPr marL="9525" marR="9525" marT="9525" marB="0" anchor="ctr"/>
                </a:tc>
                <a:tc>
                  <a:txBody>
                    <a:bodyPr/>
                    <a:lstStyle/>
                    <a:p>
                      <a:pPr marL="0" algn="ctr" defTabSz="914400" fontAlgn="b">
                        <a:lnSpc>
                          <a:spcPct val="114999"/>
                        </a:lnSpc>
                        <a:spcAft>
                          <a:spcPts val="0"/>
                        </a:spcAft>
                        <a:defRPr/>
                      </a:pPr>
                      <a:r>
                        <a:rPr lang="ru-RU" sz="1100" b="1">
                          <a:solidFill>
                            <a:srgbClr val="000000"/>
                          </a:solidFill>
                          <a:latin typeface="Times New Roman"/>
                          <a:ea typeface="Calibri"/>
                          <a:cs typeface="Times New Roman"/>
                        </a:rPr>
                        <a:t>0</a:t>
                      </a:r>
                    </a:p>
                  </a:txBody>
                  <a:tcPr marL="9525" marR="9525" marT="9525" marB="0" anchor="ctr"/>
                </a:tc>
                <a:tc>
                  <a:txBody>
                    <a:bodyPr/>
                    <a:lstStyle/>
                    <a:p>
                      <a:pPr marL="0" algn="ctr" defTabSz="914400" fontAlgn="b">
                        <a:lnSpc>
                          <a:spcPct val="114999"/>
                        </a:lnSpc>
                        <a:spcAft>
                          <a:spcPts val="0"/>
                        </a:spcAft>
                        <a:defRPr/>
                      </a:pPr>
                      <a:r>
                        <a:rPr lang="ru-RU" sz="1100" b="1" dirty="0">
                          <a:solidFill>
                            <a:srgbClr val="000000"/>
                          </a:solidFill>
                          <a:latin typeface="Times New Roman"/>
                          <a:ea typeface="Calibri"/>
                          <a:cs typeface="Times New Roman"/>
                        </a:rPr>
                        <a:t>0</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28,6</a:t>
                      </a:r>
                    </a:p>
                  </a:txBody>
                  <a:tcPr marL="9525" marR="9525" marT="9525" marB="0" anchor="ctr"/>
                </a:tc>
                <a:tc>
                  <a:txBody>
                    <a:bodyPr/>
                    <a:lstStyle/>
                    <a:p>
                      <a:pPr marL="0" algn="ctr" defTabSz="914400">
                        <a:lnSpc>
                          <a:spcPct val="114999"/>
                        </a:lnSpc>
                        <a:spcAft>
                          <a:spcPts val="0"/>
                        </a:spcAft>
                        <a:defRPr/>
                      </a:pPr>
                      <a:r>
                        <a:rPr lang="ru-RU" sz="1100" b="1">
                          <a:solidFill>
                            <a:srgbClr val="000000"/>
                          </a:solidFill>
                          <a:latin typeface="Times New Roman"/>
                          <a:ea typeface="Calibri"/>
                          <a:cs typeface="Times New Roman"/>
                        </a:rPr>
                        <a:t>0,0</a:t>
                      </a:r>
                      <a:endParaRPr/>
                    </a:p>
                  </a:txBody>
                  <a:tcPr marL="9525" marR="9525" marT="9525" marB="0" anchor="ctr"/>
                </a:tc>
                <a:tc>
                  <a:txBody>
                    <a:bodyPr/>
                    <a:lstStyle/>
                    <a:p>
                      <a:pPr marL="0" algn="ctr" defTabSz="914400">
                        <a:lnSpc>
                          <a:spcPct val="114999"/>
                        </a:lnSpc>
                        <a:spcAft>
                          <a:spcPts val="0"/>
                        </a:spcAft>
                        <a:defRPr/>
                      </a:pPr>
                      <a:r>
                        <a:rPr lang="ru-RU" sz="1100" b="1" dirty="0">
                          <a:solidFill>
                            <a:srgbClr val="000000"/>
                          </a:solidFill>
                          <a:latin typeface="Times New Roman"/>
                          <a:ea typeface="Calibri"/>
                          <a:cs typeface="Times New Roman"/>
                        </a:rPr>
                        <a:t>2,29</a:t>
                      </a:r>
                    </a:p>
                  </a:txBody>
                  <a:tcPr marL="9525" marR="9525" marT="9525" marB="0" anchor="ctr"/>
                </a:tc>
                <a:extLst>
                  <a:ext uri="{0D108BD9-81ED-4DB2-BD59-A6C34878D82A}">
                    <a16:rowId xmlns:a16="http://schemas.microsoft.com/office/drawing/2014/main" xmlns="" val="10014"/>
                  </a:ext>
                </a:extLst>
              </a:tr>
            </a:tbl>
          </a:graphicData>
        </a:graphic>
      </p:graphicFrame>
      <p:sp>
        <p:nvSpPr>
          <p:cNvPr id="4" name="Скругленный прямоугольник 3"/>
          <p:cNvSpPr/>
          <p:nvPr/>
        </p:nvSpPr>
        <p:spPr bwMode="auto">
          <a:xfrm>
            <a:off x="10594513" y="790482"/>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метапредмет</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4" name="TextBox 3"/>
          <p:cNvSpPr txBox="1"/>
          <p:nvPr/>
        </p:nvSpPr>
        <p:spPr bwMode="auto">
          <a:xfrm>
            <a:off x="387350" y="5170274"/>
            <a:ext cx="5439600" cy="954107"/>
          </a:xfrm>
          <a:prstGeom prst="rect">
            <a:avLst/>
          </a:prstGeom>
          <a:noFill/>
        </p:spPr>
        <p:txBody>
          <a:bodyPr wrap="square" rtlCol="0">
            <a:spAutoFit/>
          </a:bodyPr>
          <a:lstStyle/>
          <a:p>
            <a:pPr lvl="0" algn="just">
              <a:defRPr/>
            </a:pPr>
            <a:r>
              <a:rPr lang="ru-RU" sz="1400" dirty="0">
                <a:solidFill>
                  <a:srgbClr val="000000"/>
                </a:solidFill>
                <a:latin typeface="Times New Roman"/>
                <a:cs typeface="Times New Roman"/>
              </a:rPr>
              <a:t>Средняя результативность выполнения заданий освоившими ООП находится на низком уровне и составляет </a:t>
            </a:r>
            <a:r>
              <a:rPr lang="ru-RU" sz="1400" dirty="0" smtClean="0">
                <a:solidFill>
                  <a:srgbClr val="000000"/>
                </a:solidFill>
                <a:latin typeface="Times New Roman"/>
                <a:cs typeface="Times New Roman"/>
              </a:rPr>
              <a:t>39,3%. </a:t>
            </a:r>
            <a:r>
              <a:rPr lang="ru-RU" sz="1400" dirty="0">
                <a:solidFill>
                  <a:srgbClr val="000000"/>
                </a:solidFill>
                <a:latin typeface="Times New Roman"/>
                <a:cs typeface="Times New Roman"/>
              </a:rPr>
              <a:t>На максимальном уровне (100,0%) не выполнено ни одно задание проверочной работы.</a:t>
            </a:r>
          </a:p>
        </p:txBody>
      </p:sp>
      <p:sp>
        <p:nvSpPr>
          <p:cNvPr id="7" name="Заголовок 1"/>
          <p:cNvSpPr txBox="1"/>
          <p:nvPr/>
        </p:nvSpPr>
        <p:spPr bwMode="auto">
          <a:xfrm>
            <a:off x="2155371" y="404666"/>
            <a:ext cx="7750544" cy="747128"/>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marL="0" marR="0" lvl="0" indent="0" algn="ctr" defTabSz="914400">
              <a:lnSpc>
                <a:spcPct val="85000"/>
              </a:lnSpc>
              <a:spcBef>
                <a:spcPts val="0"/>
              </a:spcBef>
              <a:spcAft>
                <a:spcPts val="0"/>
              </a:spcAft>
              <a:buClrTx/>
              <a:buSzTx/>
              <a:buFontTx/>
              <a:buNone/>
              <a:defRPr/>
            </a:pPr>
            <a:r>
              <a:rPr lang="ru-RU" sz="2400" b="1" i="0" u="none" strike="noStrike" cap="none" spc="-50">
                <a:ln>
                  <a:noFill/>
                </a:ln>
                <a:solidFill>
                  <a:srgbClr val="000000"/>
                </a:solidFill>
                <a:latin typeface="Times New Roman"/>
                <a:ea typeface="+mj-ea"/>
                <a:cs typeface="Times New Roman"/>
              </a:rPr>
              <a:t>Выполнение заданий студентами, освоившими ООП (%) </a:t>
            </a:r>
          </a:p>
        </p:txBody>
      </p:sp>
      <p:sp>
        <p:nvSpPr>
          <p:cNvPr id="5" name="TextBox 4"/>
          <p:cNvSpPr txBox="1"/>
          <p:nvPr/>
        </p:nvSpPr>
        <p:spPr bwMode="auto">
          <a:xfrm>
            <a:off x="170405" y="1319115"/>
            <a:ext cx="5854829" cy="954107"/>
          </a:xfrm>
          <a:prstGeom prst="rect">
            <a:avLst/>
          </a:prstGeom>
          <a:noFill/>
        </p:spPr>
        <p:txBody>
          <a:bodyPr wrap="square" rtlCol="0">
            <a:spAutoFit/>
          </a:bodyPr>
          <a:lstStyle/>
          <a:p>
            <a:pPr marL="0" marR="0" lvl="0" indent="0" algn="ctr" defTabSz="914400">
              <a:lnSpc>
                <a:spcPct val="100000"/>
              </a:lnSpc>
              <a:spcBef>
                <a:spcPts val="0"/>
              </a:spcBef>
              <a:spcAft>
                <a:spcPts val="0"/>
              </a:spcAft>
              <a:buClrTx/>
              <a:buSzTx/>
              <a:buFontTx/>
              <a:buNone/>
              <a:defRPr/>
            </a:pPr>
            <a:r>
              <a:rPr lang="ru-RU" sz="1400" b="1" i="0" u="none" strike="noStrike" cap="none" spc="0" dirty="0">
                <a:ln>
                  <a:noFill/>
                </a:ln>
                <a:solidFill>
                  <a:srgbClr val="000000"/>
                </a:solidFill>
                <a:latin typeface="Times New Roman"/>
                <a:ea typeface="+mn-ea"/>
                <a:cs typeface="Times New Roman"/>
              </a:rPr>
              <a:t>  </a:t>
            </a:r>
            <a:r>
              <a:rPr lang="ru-RU" sz="1400" b="0" i="0" u="none" strike="noStrike" cap="none" spc="0" dirty="0">
                <a:ln>
                  <a:noFill/>
                </a:ln>
                <a:solidFill>
                  <a:srgbClr val="000000"/>
                </a:solidFill>
                <a:latin typeface="Times New Roman"/>
                <a:ea typeface="+mn-ea"/>
                <a:cs typeface="Times New Roman"/>
              </a:rPr>
              <a:t>Значения показателя результативности выполнения заданий по уровням: </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C00000"/>
                </a:solidFill>
                <a:latin typeface="Times New Roman"/>
                <a:ea typeface="+mn-ea"/>
                <a:cs typeface="Times New Roman"/>
              </a:rPr>
              <a:t>низкая результативность</a:t>
            </a:r>
            <a:r>
              <a:rPr lang="ru-RU" sz="1400" b="0" i="0" u="none" strike="noStrike" cap="none" spc="0" dirty="0">
                <a:ln>
                  <a:noFill/>
                </a:ln>
                <a:solidFill>
                  <a:srgbClr val="000000"/>
                </a:solidFill>
                <a:latin typeface="Times New Roman"/>
                <a:ea typeface="+mn-ea"/>
                <a:cs typeface="Times New Roman"/>
              </a:rPr>
              <a:t> – 0-59%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B050"/>
                </a:solidFill>
                <a:latin typeface="Times New Roman"/>
                <a:ea typeface="+mn-ea"/>
                <a:cs typeface="Times New Roman"/>
              </a:rPr>
              <a:t>достаточная результативность </a:t>
            </a:r>
            <a:r>
              <a:rPr lang="ru-RU" sz="1400" b="0" i="0" u="none" strike="noStrike" cap="none" spc="0" dirty="0">
                <a:ln>
                  <a:noFill/>
                </a:ln>
                <a:solidFill>
                  <a:srgbClr val="000000"/>
                </a:solidFill>
                <a:latin typeface="Times New Roman"/>
                <a:ea typeface="+mn-ea"/>
                <a:cs typeface="Times New Roman"/>
              </a:rPr>
              <a:t>– 60-69%</a:t>
            </a:r>
            <a:br>
              <a:rPr lang="ru-RU" sz="1400" b="0" i="0" u="none" strike="noStrike" cap="none" spc="0" dirty="0">
                <a:ln>
                  <a:noFill/>
                </a:ln>
                <a:solidFill>
                  <a:srgbClr val="000000"/>
                </a:solidFill>
                <a:latin typeface="Times New Roman"/>
                <a:ea typeface="+mn-ea"/>
                <a:cs typeface="Times New Roman"/>
              </a:rPr>
            </a:br>
            <a:r>
              <a:rPr lang="ru-RU" sz="1400" b="0" i="0" u="none" strike="noStrike" cap="none" spc="0" dirty="0">
                <a:ln>
                  <a:noFill/>
                </a:ln>
                <a:solidFill>
                  <a:srgbClr val="0070C0"/>
                </a:solidFill>
                <a:latin typeface="Times New Roman"/>
                <a:ea typeface="+mn-ea"/>
                <a:cs typeface="Times New Roman"/>
              </a:rPr>
              <a:t>высокая результативность </a:t>
            </a:r>
            <a:r>
              <a:rPr lang="ru-RU" sz="1400" b="0" i="0" u="none" strike="noStrike" cap="none" spc="0" dirty="0">
                <a:ln>
                  <a:noFill/>
                </a:ln>
                <a:solidFill>
                  <a:srgbClr val="000000"/>
                </a:solidFill>
                <a:latin typeface="Times New Roman"/>
                <a:ea typeface="+mn-ea"/>
                <a:cs typeface="Times New Roman"/>
              </a:rPr>
              <a:t>– 70-100%</a:t>
            </a:r>
          </a:p>
        </p:txBody>
      </p:sp>
      <p:sp>
        <p:nvSpPr>
          <p:cNvPr id="12" name="Объект 7"/>
          <p:cNvSpPr txBox="1"/>
          <p:nvPr/>
        </p:nvSpPr>
        <p:spPr bwMode="auto">
          <a:xfrm>
            <a:off x="6242657" y="1319116"/>
            <a:ext cx="5783463" cy="5277910"/>
          </a:xfrm>
          <a:prstGeom prst="rect">
            <a:avLst/>
          </a:prstGeom>
          <a:noFill/>
        </p:spPr>
        <p:txBody>
          <a:bodyPr>
            <a:noAutofit/>
          </a:bodyPr>
          <a:lstStyle>
            <a:lvl1pPr marL="91440" indent="-91440" algn="l" defTabSz="914400">
              <a:lnSpc>
                <a:spcPct val="90000"/>
              </a:lnSpc>
              <a:spcBef>
                <a:spcPts val="1200"/>
              </a:spcBef>
              <a:spcAft>
                <a:spcPts val="200"/>
              </a:spcAft>
              <a:buClr>
                <a:schemeClr val="accent1"/>
              </a:buClr>
              <a:buSzPct val="100000"/>
              <a:buFont typeface="Calibri"/>
              <a:buChar char=" "/>
              <a:defRPr sz="2000">
                <a:solidFill>
                  <a:schemeClr val="tx1">
                    <a:lumMod val="75000"/>
                    <a:lumOff val="25000"/>
                  </a:schemeClr>
                </a:solidFill>
                <a:latin typeface="+mn-lt"/>
                <a:ea typeface="+mn-ea"/>
                <a:cs typeface="+mn-cs"/>
              </a:defRPr>
            </a:lvl1pPr>
            <a:lvl2pPr marL="384048" indent="-182880" algn="l" defTabSz="914400">
              <a:lnSpc>
                <a:spcPct val="90000"/>
              </a:lnSpc>
              <a:spcBef>
                <a:spcPts val="200"/>
              </a:spcBef>
              <a:spcAft>
                <a:spcPts val="400"/>
              </a:spcAft>
              <a:buClr>
                <a:schemeClr val="accent1"/>
              </a:buClr>
              <a:buFont typeface="Calibri"/>
              <a:buChar char="◦"/>
              <a:defRPr sz="1800">
                <a:solidFill>
                  <a:schemeClr val="tx1">
                    <a:lumMod val="75000"/>
                    <a:lumOff val="25000"/>
                  </a:schemeClr>
                </a:solidFill>
                <a:latin typeface="+mn-lt"/>
                <a:ea typeface="+mn-ea"/>
                <a:cs typeface="+mn-cs"/>
              </a:defRPr>
            </a:lvl2pPr>
            <a:lvl3pPr marL="56692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3pPr>
            <a:lvl4pPr marL="74980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4pPr>
            <a:lvl5pPr marL="932688" indent="-18288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5pPr>
            <a:lvl6pPr marL="11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6pPr>
            <a:lvl7pPr marL="13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7pPr>
            <a:lvl8pPr marL="15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8pPr>
            <a:lvl9pPr marL="1700000" indent="-228600" algn="l" defTabSz="914400">
              <a:lnSpc>
                <a:spcPct val="90000"/>
              </a:lnSpc>
              <a:spcBef>
                <a:spcPts val="200"/>
              </a:spcBef>
              <a:spcAft>
                <a:spcPts val="400"/>
              </a:spcAft>
              <a:buClr>
                <a:schemeClr val="accent1"/>
              </a:buClr>
              <a:buFont typeface="Calibri"/>
              <a:buChar char="◦"/>
              <a:defRPr sz="1400">
                <a:solidFill>
                  <a:schemeClr val="tx1">
                    <a:lumMod val="75000"/>
                    <a:lumOff val="25000"/>
                  </a:schemeClr>
                </a:solidFill>
                <a:latin typeface="+mn-lt"/>
                <a:ea typeface="+mn-ea"/>
                <a:cs typeface="+mn-cs"/>
              </a:defRPr>
            </a:lvl9pPr>
          </a:lstStyle>
          <a:p>
            <a:pPr marL="0" lvl="1" indent="0" algn="just">
              <a:lnSpc>
                <a:spcPct val="100000"/>
              </a:lnSpc>
              <a:spcBef>
                <a:spcPts val="0"/>
              </a:spcBef>
              <a:spcAft>
                <a:spcPts val="0"/>
              </a:spcAft>
              <a:buClr>
                <a:srgbClr val="E48312"/>
              </a:buClr>
              <a:buNone/>
              <a:defRPr/>
            </a:pPr>
            <a:r>
              <a:rPr lang="ru-RU" sz="1000" dirty="0">
                <a:solidFill>
                  <a:srgbClr val="C00000"/>
                </a:solidFill>
                <a:latin typeface="Times New Roman"/>
                <a:cs typeface="Times New Roman"/>
              </a:rPr>
              <a:t>Задание 1. Характеризовать деятельность исторических личностей в рамках событий, процессов истории  России.</a:t>
            </a:r>
            <a:endParaRPr dirty="0"/>
          </a:p>
          <a:p>
            <a:pPr marL="0" lvl="1" indent="0" algn="just">
              <a:lnSpc>
                <a:spcPct val="100000"/>
              </a:lnSpc>
              <a:spcBef>
                <a:spcPts val="0"/>
              </a:spcBef>
              <a:spcAft>
                <a:spcPts val="0"/>
              </a:spcAft>
              <a:buClr>
                <a:srgbClr val="E48312"/>
              </a:buClr>
              <a:buNone/>
              <a:defRPr/>
            </a:pPr>
            <a:r>
              <a:rPr lang="ru-RU" sz="1000" dirty="0">
                <a:solidFill>
                  <a:srgbClr val="C00000"/>
                </a:solidFill>
                <a:latin typeface="Times New Roman"/>
                <a:cs typeface="Times New Roman"/>
              </a:rPr>
              <a:t>Задание 2. Устанавливать причинно-следственные, пространственные, временные связи между историческими событиями, явлениями, процессами на основе анализа исторической ситуации.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3. Называть наиболее значимые события истории России; определять и объяснять их значение для истории России и человечества в целом.</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4. Определять на основе информации характерные признаки описываемых событий, явлений, процессов истории России.</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5, </a:t>
            </a:r>
            <a:r>
              <a:rPr lang="ru-RU" sz="1000" dirty="0" smtClean="0">
                <a:solidFill>
                  <a:srgbClr val="00B050"/>
                </a:solidFill>
                <a:latin typeface="Times New Roman"/>
                <a:cs typeface="Times New Roman"/>
              </a:rPr>
              <a:t>задание 6</a:t>
            </a:r>
            <a:r>
              <a:rPr lang="ru-RU" sz="1000" dirty="0">
                <a:solidFill>
                  <a:srgbClr val="0070C0"/>
                </a:solidFill>
                <a:latin typeface="Times New Roman"/>
                <a:cs typeface="Times New Roman"/>
              </a:rPr>
              <a:t>.</a:t>
            </a:r>
            <a:r>
              <a:rPr lang="ru-RU" sz="1000" dirty="0">
                <a:solidFill>
                  <a:srgbClr val="C00000"/>
                </a:solidFill>
                <a:latin typeface="Times New Roman"/>
                <a:cs typeface="Times New Roman"/>
              </a:rPr>
              <a:t> Проводить атрибуцию визуальных и аудиовизуальных исторических источников по истории России.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7. Критически анализировать и определять события, явления, процессы, которым посвящены визуальные источники исторической информации.</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8. Уметь устанавливать, выявлять причинно-следственные, функциональные, иерархические и другие связи макроэкономических показателей и качества жизни; спроса и предложения.</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Задания 9-10. Классифицировать понятия и термины, отражающие явления и процессы социальной действительности, в том числе: виды налоговых систем; налоговая система Российской Федерации, положение о конституционных принципах национальной политики; основы конституционного строя РФ; владеть знаниями о системе прав, свобод и обязанностей человека и гражданина.</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11. Уметь устанавливать, выявлять причинно-следственные, функциональные, иерархические и другие связи субъектов и органов государственной власти.</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Задания 12-13. Уметь определять смысл понятий при анализе и оценке социально-экономических явлений и использовать их при изложении собственных суждений и письменных высказываниях. </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Задание 14. Уметь устанавливать, выявлять, объяснять причинно-следственные, функциональные, иерархические и другие связи; отражать связи социальных объектов и явлений с помощью различных знаковых систем, в том числе в таблицах, схемах, диаграммах, графиках.</a:t>
            </a:r>
            <a:endParaRPr dirty="0"/>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Задания 15-16. Знать о распространенных опасных и чрезвычайных ситуаций природного, техногенного и социального характера, основных мерах защиты (в том числе в области гражданской обороны) и правилах поведения в условиях опасных и чрезвычайных ситуаций.</a:t>
            </a:r>
          </a:p>
          <a:p>
            <a:pPr marL="0" lvl="0" indent="0" algn="just">
              <a:lnSpc>
                <a:spcPct val="100000"/>
              </a:lnSpc>
              <a:spcBef>
                <a:spcPts val="0"/>
              </a:spcBef>
              <a:spcAft>
                <a:spcPts val="0"/>
              </a:spcAft>
              <a:buClr>
                <a:srgbClr val="E48312"/>
              </a:buClr>
              <a:buSzTx/>
              <a:buNone/>
              <a:defRPr/>
            </a:pPr>
            <a:r>
              <a:rPr lang="ru-RU" sz="1000" dirty="0">
                <a:solidFill>
                  <a:srgbClr val="C00000"/>
                </a:solidFill>
                <a:latin typeface="Times New Roman"/>
                <a:cs typeface="Times New Roman"/>
              </a:rPr>
              <a:t>Задания 17-20. Владеть и применять географическую терминологию и систему базовых географических понятий, уметь определять положение и взаиморасположение объектов в пространстве. Использовать географические знания об особенностях взаимодействия природы и общества для решения учебных и (или) практико-ориентированных задач.</a:t>
            </a:r>
            <a:endParaRPr lang="ru-RU" sz="1000" dirty="0">
              <a:solidFill>
                <a:schemeClr val="tx1"/>
              </a:solidFill>
              <a:latin typeface="Times New Roman"/>
              <a:cs typeface="Times New Roman"/>
            </a:endParaRPr>
          </a:p>
          <a:p>
            <a:pPr marL="0" lvl="0" indent="0" algn="just">
              <a:lnSpc>
                <a:spcPct val="100000"/>
              </a:lnSpc>
              <a:spcBef>
                <a:spcPts val="0"/>
              </a:spcBef>
              <a:spcAft>
                <a:spcPts val="0"/>
              </a:spcAft>
              <a:buClr>
                <a:srgbClr val="E48312"/>
              </a:buClr>
              <a:buSzTx/>
              <a:buNone/>
              <a:defRPr/>
            </a:pPr>
            <a:endParaRPr lang="ru-RU" sz="1000" dirty="0">
              <a:solidFill>
                <a:schemeClr val="tx1"/>
              </a:solidFill>
              <a:latin typeface="Times New Roman"/>
              <a:cs typeface="Times New Roman"/>
            </a:endParaRPr>
          </a:p>
        </p:txBody>
      </p:sp>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метапредмет</a:t>
            </a:r>
            <a:endParaRPr lang="ru-RU" sz="1200" b="1" i="0" u="none" strike="noStrike" cap="none" spc="0">
              <a:ln>
                <a:noFill/>
              </a:ln>
              <a:solidFill>
                <a:srgbClr val="0070C0"/>
              </a:solidFill>
              <a:latin typeface="Times New Roman"/>
              <a:ea typeface="+mn-ea"/>
              <a:cs typeface="Times New Roman"/>
            </a:endParaRPr>
          </a:p>
        </p:txBody>
      </p:sp>
      <p:graphicFrame>
        <p:nvGraphicFramePr>
          <p:cNvPr id="10" name="Диаграмма 9"/>
          <p:cNvGraphicFramePr>
            <a:graphicFrameLocks/>
          </p:cNvGraphicFramePr>
          <p:nvPr>
            <p:extLst>
              <p:ext uri="{D42A27DB-BD31-4B8C-83A1-F6EECF244321}">
                <p14:modId xmlns:p14="http://schemas.microsoft.com/office/powerpoint/2010/main" val="495916929"/>
              </p:ext>
            </p:extLst>
          </p:nvPr>
        </p:nvGraphicFramePr>
        <p:xfrm>
          <a:off x="516048" y="2415868"/>
          <a:ext cx="5310902" cy="275440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tretch/>
        </a:blipFill>
        <a:effectLst/>
      </p:bgPr>
    </p:bg>
    <p:spTree>
      <p:nvGrpSpPr>
        <p:cNvPr id="1" name=""/>
        <p:cNvGrpSpPr/>
        <p:nvPr/>
      </p:nvGrpSpPr>
      <p:grpSpPr bwMode="auto">
        <a:xfrm>
          <a:off x="0" y="0"/>
          <a:ext cx="0" cy="0"/>
          <a:chOff x="0" y="0"/>
          <a:chExt cx="0" cy="0"/>
        </a:xfrm>
      </p:grpSpPr>
      <p:sp>
        <p:nvSpPr>
          <p:cNvPr id="7" name="Заголовок 1"/>
          <p:cNvSpPr txBox="1"/>
          <p:nvPr/>
        </p:nvSpPr>
        <p:spPr bwMode="auto">
          <a:xfrm>
            <a:off x="2185466" y="352415"/>
            <a:ext cx="7433066" cy="875494"/>
          </a:xfrm>
          <a:prstGeom prst="rect">
            <a:avLst/>
          </a:prstGeom>
          <a:solidFill>
            <a:schemeClr val="bg1">
              <a:alpha val="0"/>
            </a:schemeClr>
          </a:solidFill>
        </p:spPr>
        <p:txBody>
          <a:bodyPr>
            <a:normAutofit/>
          </a:bodyPr>
          <a:lstStyle>
            <a:lvl1pPr algn="l" defTabSz="914400">
              <a:lnSpc>
                <a:spcPct val="85000"/>
              </a:lnSpc>
              <a:spcBef>
                <a:spcPts val="0"/>
              </a:spcBef>
              <a:buNone/>
              <a:defRPr sz="4800" spc="-50">
                <a:solidFill>
                  <a:schemeClr val="tx1">
                    <a:lumMod val="75000"/>
                    <a:lumOff val="25000"/>
                  </a:schemeClr>
                </a:solidFill>
                <a:latin typeface="+mj-lt"/>
                <a:ea typeface="+mj-ea"/>
                <a:cs typeface="+mj-cs"/>
              </a:defRPr>
            </a:lvl1pPr>
          </a:lstStyle>
          <a:p>
            <a:pPr lvl="0" algn="ctr">
              <a:defRPr/>
            </a:pPr>
            <a:r>
              <a:rPr lang="ru-RU" sz="2800" b="1" dirty="0">
                <a:solidFill>
                  <a:srgbClr val="000000"/>
                </a:solidFill>
                <a:latin typeface="Times New Roman"/>
                <a:cs typeface="Times New Roman"/>
              </a:rPr>
              <a:t>Основные выводы</a:t>
            </a:r>
          </a:p>
          <a:p>
            <a:pPr algn="ctr">
              <a:defRPr/>
            </a:pPr>
            <a:r>
              <a:rPr lang="ru-RU" sz="2400" b="1" dirty="0">
                <a:solidFill>
                  <a:srgbClr val="000000"/>
                </a:solidFill>
                <a:latin typeface="Times New Roman"/>
                <a:cs typeface="Times New Roman"/>
              </a:rPr>
              <a:t>в сравнении с результатами 2023 года</a:t>
            </a:r>
          </a:p>
          <a:p>
            <a:pPr lvl="0" algn="ctr">
              <a:defRPr/>
            </a:pPr>
            <a:endParaRPr lang="ru-RU" sz="2400" b="1" dirty="0">
              <a:solidFill>
                <a:srgbClr val="000000"/>
              </a:solidFill>
              <a:latin typeface="Times New Roman"/>
              <a:cs typeface="Times New Roman"/>
            </a:endParaRPr>
          </a:p>
        </p:txBody>
      </p:sp>
      <p:graphicFrame>
        <p:nvGraphicFramePr>
          <p:cNvPr id="11" name="Схема 10"/>
          <p:cNvGraphicFramePr>
            <a:graphicFrameLocks/>
          </p:cNvGraphicFramePr>
          <p:nvPr>
            <p:extLst>
              <p:ext uri="{D42A27DB-BD31-4B8C-83A1-F6EECF244321}">
                <p14:modId xmlns:p14="http://schemas.microsoft.com/office/powerpoint/2010/main" val="3116874254"/>
              </p:ext>
            </p:extLst>
          </p:nvPr>
        </p:nvGraphicFramePr>
        <p:xfrm>
          <a:off x="1873529" y="1491483"/>
          <a:ext cx="8650215" cy="890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Схема 11"/>
          <p:cNvGraphicFramePr>
            <a:graphicFrameLocks/>
          </p:cNvGraphicFramePr>
          <p:nvPr>
            <p:extLst>
              <p:ext uri="{D42A27DB-BD31-4B8C-83A1-F6EECF244321}">
                <p14:modId xmlns:p14="http://schemas.microsoft.com/office/powerpoint/2010/main" val="2212734970"/>
              </p:ext>
            </p:extLst>
          </p:nvPr>
        </p:nvGraphicFramePr>
        <p:xfrm>
          <a:off x="1882784" y="2699473"/>
          <a:ext cx="8640960" cy="936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p:cNvGraphicFramePr>
            <a:graphicFrameLocks/>
          </p:cNvGraphicFramePr>
          <p:nvPr>
            <p:extLst>
              <p:ext uri="{D42A27DB-BD31-4B8C-83A1-F6EECF244321}">
                <p14:modId xmlns:p14="http://schemas.microsoft.com/office/powerpoint/2010/main" val="2054828134"/>
              </p:ext>
            </p:extLst>
          </p:nvPr>
        </p:nvGraphicFramePr>
        <p:xfrm>
          <a:off x="1882784" y="3953297"/>
          <a:ext cx="8640960" cy="9361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Схема 16"/>
          <p:cNvGraphicFramePr>
            <a:graphicFrameLocks/>
          </p:cNvGraphicFramePr>
          <p:nvPr>
            <p:extLst>
              <p:ext uri="{D42A27DB-BD31-4B8C-83A1-F6EECF244321}">
                <p14:modId xmlns:p14="http://schemas.microsoft.com/office/powerpoint/2010/main" val="2661356714"/>
              </p:ext>
            </p:extLst>
          </p:nvPr>
        </p:nvGraphicFramePr>
        <p:xfrm>
          <a:off x="1868902" y="5207121"/>
          <a:ext cx="8640960" cy="93610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8" name="Скругленный прямоугольник 7"/>
          <p:cNvSpPr/>
          <p:nvPr/>
        </p:nvSpPr>
        <p:spPr bwMode="auto">
          <a:xfrm>
            <a:off x="10594513" y="794420"/>
            <a:ext cx="1431607" cy="576064"/>
          </a:xfrm>
          <a:prstGeom prst="roundRect">
            <a:avLst>
              <a:gd name="adj" fmla="val 16667"/>
            </a:avLst>
          </a:prstGeom>
          <a:solidFill>
            <a:sysClr val="window" lastClr="FFFFFF"/>
          </a:solidFill>
          <a:ln w="15875" cap="flat" cmpd="sng" algn="ctr">
            <a:noFill/>
            <a:prstDash val="solid"/>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200" b="1">
                <a:solidFill>
                  <a:srgbClr val="0070C0"/>
                </a:solidFill>
                <a:latin typeface="Times New Roman"/>
                <a:cs typeface="Times New Roman"/>
              </a:rPr>
              <a:t>освоившие ООП</a:t>
            </a:r>
            <a:r>
              <a:rPr lang="ru-RU" sz="1200" b="1" i="0" u="none" strike="noStrike" cap="none" spc="0">
                <a:ln>
                  <a:noFill/>
                </a:ln>
                <a:solidFill>
                  <a:srgbClr val="0070C0"/>
                </a:solidFill>
                <a:latin typeface="Times New Roman"/>
                <a:ea typeface="+mn-ea"/>
                <a:cs typeface="Times New Roman"/>
              </a:rPr>
              <a:t>, </a:t>
            </a:r>
            <a:r>
              <a:rPr lang="ru-RU" sz="1200" b="1">
                <a:solidFill>
                  <a:srgbClr val="0070C0"/>
                </a:solidFill>
                <a:latin typeface="Times New Roman"/>
                <a:cs typeface="Times New Roman"/>
              </a:rPr>
              <a:t>метапредмет</a:t>
            </a:r>
            <a:endParaRPr lang="ru-RU" sz="1200" b="1" i="0" u="none" strike="noStrike" cap="none" spc="0">
              <a:ln>
                <a:noFill/>
              </a:ln>
              <a:solidFill>
                <a:srgbClr val="0070C0"/>
              </a:solidFill>
              <a:latin typeface="Times New Roman"/>
              <a:ea typeface="+mn-ea"/>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a:ea typeface="Arial"/>
        <a:cs typeface="Arial"/>
      </a:majorFont>
      <a:minorFont>
        <a:latin typeface="Calibri"/>
        <a:ea typeface="Arial"/>
        <a:cs typeface="Arial"/>
      </a:minorFont>
    </a:fontScheme>
    <a:fmtScheme name="Ретро">
      <a:fillStyleLst>
        <a:solidFill>
          <a:schemeClr val="phClr"/>
        </a:solidFill>
        <a:gradFill>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gradFill>
        <a:gradFill>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0000"/>
            <a:shade val="97000"/>
            <a:satMod val="130000"/>
          </a:schemeClr>
        </a:solidFill>
        <a:gradFill>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82</TotalTime>
  <Words>5828</Words>
  <Application>Microsoft Office PowerPoint</Application>
  <DocSecurity>0</DocSecurity>
  <PresentationFormat>Широкоэкранный</PresentationFormat>
  <Paragraphs>903</Paragraphs>
  <Slides>56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56</vt:i4>
      </vt:variant>
    </vt:vector>
  </HeadingPairs>
  <TitlesOfParts>
    <vt:vector size="61" baseType="lpstr">
      <vt:lpstr>Arial</vt:lpstr>
      <vt:lpstr>Calibri</vt:lpstr>
      <vt:lpstr>Calibri Light</vt:lpstr>
      <vt:lpstr>Times New Roman</vt:lpstr>
      <vt:lpstr>Ретро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Римаренко Алёна Александровна</dc:creator>
  <cp:keywords/>
  <dc:description/>
  <cp:lastModifiedBy>Нерсесьян Марина Александровна</cp:lastModifiedBy>
  <cp:revision>240</cp:revision>
  <dcterms:created xsi:type="dcterms:W3CDTF">2024-01-15T03:04:08Z</dcterms:created>
  <dcterms:modified xsi:type="dcterms:W3CDTF">2025-03-17T22:43:44Z</dcterms:modified>
  <cp:category/>
  <dc:identifier/>
  <cp:contentStatus/>
  <dc:language/>
  <cp:version/>
</cp:coreProperties>
</file>